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Cormorant Garamond"/>
      <p:regular r:id="rId42"/>
      <p:bold r:id="rId43"/>
      <p:italic r:id="rId44"/>
      <p:boldItalic r:id="rId45"/>
    </p:embeddedFont>
    <p:embeddedFont>
      <p:font typeface="Nunito"/>
      <p:regular r:id="rId46"/>
      <p:bold r:id="rId47"/>
      <p:italic r:id="rId48"/>
      <p:boldItalic r:id="rId49"/>
    </p:embeddedFont>
    <p:embeddedFont>
      <p:font typeface="Fira Sans Extra Condensed Medium"/>
      <p:regular r:id="rId50"/>
      <p:bold r:id="rId51"/>
      <p:italic r:id="rId52"/>
      <p:boldItalic r:id="rId53"/>
    </p:embeddedFont>
    <p:embeddedFont>
      <p:font typeface="Merriweather"/>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8" roundtripDataSignature="AMtx7mgnzBKCn2bODbOV0Or3gwVbsVxq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CormorantGaramond-regular.fntdata"/><Relationship Id="rId41" Type="http://schemas.openxmlformats.org/officeDocument/2006/relationships/slide" Target="slides/slide37.xml"/><Relationship Id="rId44" Type="http://schemas.openxmlformats.org/officeDocument/2006/relationships/font" Target="fonts/CormorantGaramond-italic.fntdata"/><Relationship Id="rId43" Type="http://schemas.openxmlformats.org/officeDocument/2006/relationships/font" Target="fonts/CormorantGaramond-bold.fntdata"/><Relationship Id="rId46" Type="http://schemas.openxmlformats.org/officeDocument/2006/relationships/font" Target="fonts/Nunito-regular.fntdata"/><Relationship Id="rId45" Type="http://schemas.openxmlformats.org/officeDocument/2006/relationships/font" Target="fonts/CormorantGaramon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Nunito-italic.fntdata"/><Relationship Id="rId47" Type="http://schemas.openxmlformats.org/officeDocument/2006/relationships/font" Target="fonts/Nunito-bold.fntdata"/><Relationship Id="rId49" Type="http://schemas.openxmlformats.org/officeDocument/2006/relationships/font" Target="fonts/Nuni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FiraSansExtraCondensedMedium-bold.fntdata"/><Relationship Id="rId50" Type="http://schemas.openxmlformats.org/officeDocument/2006/relationships/font" Target="fonts/FiraSansExtraCondensedMedium-regular.fntdata"/><Relationship Id="rId53" Type="http://schemas.openxmlformats.org/officeDocument/2006/relationships/font" Target="fonts/FiraSansExtraCondensedMedium-boldItalic.fntdata"/><Relationship Id="rId52" Type="http://schemas.openxmlformats.org/officeDocument/2006/relationships/font" Target="fonts/FiraSansExtraCondensedMedium-italic.fntdata"/><Relationship Id="rId11" Type="http://schemas.openxmlformats.org/officeDocument/2006/relationships/slide" Target="slides/slide7.xml"/><Relationship Id="rId55" Type="http://schemas.openxmlformats.org/officeDocument/2006/relationships/font" Target="fonts/Merriweather-bold.fntdata"/><Relationship Id="rId10" Type="http://schemas.openxmlformats.org/officeDocument/2006/relationships/slide" Target="slides/slide6.xml"/><Relationship Id="rId54" Type="http://schemas.openxmlformats.org/officeDocument/2006/relationships/font" Target="fonts/Merriweather-regular.fntdata"/><Relationship Id="rId13" Type="http://schemas.openxmlformats.org/officeDocument/2006/relationships/slide" Target="slides/slide9.xml"/><Relationship Id="rId57" Type="http://schemas.openxmlformats.org/officeDocument/2006/relationships/font" Target="fonts/Merriweather-boldItalic.fntdata"/><Relationship Id="rId12" Type="http://schemas.openxmlformats.org/officeDocument/2006/relationships/slide" Target="slides/slide8.xml"/><Relationship Id="rId56" Type="http://schemas.openxmlformats.org/officeDocument/2006/relationships/font" Target="fonts/Merriweather-italic.fntdata"/><Relationship Id="rId15" Type="http://schemas.openxmlformats.org/officeDocument/2006/relationships/slide" Target="slides/slide11.xml"/><Relationship Id="rId14" Type="http://schemas.openxmlformats.org/officeDocument/2006/relationships/slide" Target="slides/slide10.xml"/><Relationship Id="rId58"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800">
              <a:solidFill>
                <a:schemeClr val="dk1"/>
              </a:solidFill>
              <a:latin typeface="Merriweather"/>
              <a:ea typeface="Merriweather"/>
              <a:cs typeface="Merriweather"/>
              <a:sym typeface="Merriweather"/>
            </a:endParaRPr>
          </a:p>
          <a:p>
            <a:pPr indent="0" lvl="0" marL="0" rtl="0" algn="l">
              <a:lnSpc>
                <a:spcPct val="100000"/>
              </a:lnSpc>
              <a:spcBef>
                <a:spcPts val="0"/>
              </a:spcBef>
              <a:spcAft>
                <a:spcPts val="0"/>
              </a:spcAft>
              <a:buClr>
                <a:schemeClr val="dk1"/>
              </a:buClr>
              <a:buSzPts val="1100"/>
              <a:buFont typeface="Arial"/>
              <a:buNone/>
            </a:pPr>
            <a:r>
              <a:t/>
            </a:r>
            <a:endParaRPr sz="800">
              <a:solidFill>
                <a:schemeClr val="dk1"/>
              </a:solidFill>
              <a:latin typeface="Merriweather"/>
              <a:ea typeface="Merriweather"/>
              <a:cs typeface="Merriweather"/>
              <a:sym typeface="Merriweathe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800">
              <a:solidFill>
                <a:schemeClr val="dk1"/>
              </a:solidFill>
              <a:latin typeface="Merriweather"/>
              <a:ea typeface="Merriweather"/>
              <a:cs typeface="Merriweather"/>
              <a:sym typeface="Merriweather"/>
            </a:endParaRPr>
          </a:p>
          <a:p>
            <a:pPr indent="0" lvl="0" marL="0" rtl="0" algn="l">
              <a:lnSpc>
                <a:spcPct val="100000"/>
              </a:lnSpc>
              <a:spcBef>
                <a:spcPts val="0"/>
              </a:spcBef>
              <a:spcAft>
                <a:spcPts val="0"/>
              </a:spcAft>
              <a:buSzPts val="1100"/>
              <a:buNone/>
            </a:pPr>
            <a:r>
              <a:t/>
            </a:r>
            <a:endParaRPr sz="800">
              <a:solidFill>
                <a:schemeClr val="dk1"/>
              </a:solidFill>
              <a:latin typeface="Merriweather"/>
              <a:ea typeface="Merriweather"/>
              <a:cs typeface="Merriweather"/>
              <a:sym typeface="Merriweathe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800">
              <a:solidFill>
                <a:schemeClr val="dk1"/>
              </a:solidFill>
              <a:latin typeface="Merriweather"/>
              <a:ea typeface="Merriweather"/>
              <a:cs typeface="Merriweather"/>
              <a:sym typeface="Merriweather"/>
            </a:endParaRPr>
          </a:p>
          <a:p>
            <a:pPr indent="0" lvl="0" marL="0" rtl="0" algn="l">
              <a:lnSpc>
                <a:spcPct val="100000"/>
              </a:lnSpc>
              <a:spcBef>
                <a:spcPts val="0"/>
              </a:spcBef>
              <a:spcAft>
                <a:spcPts val="0"/>
              </a:spcAft>
              <a:buSzPts val="1100"/>
              <a:buNone/>
            </a:pPr>
            <a:r>
              <a:t/>
            </a:r>
            <a:endParaRPr sz="800">
              <a:solidFill>
                <a:schemeClr val="dk1"/>
              </a:solidFill>
              <a:latin typeface="Merriweather"/>
              <a:ea typeface="Merriweather"/>
              <a:cs typeface="Merriweather"/>
              <a:sym typeface="Merriweathe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800">
              <a:solidFill>
                <a:schemeClr val="dk1"/>
              </a:solidFill>
              <a:latin typeface="Merriweather"/>
              <a:ea typeface="Merriweather"/>
              <a:cs typeface="Merriweather"/>
              <a:sym typeface="Merriweather"/>
            </a:endParaRPr>
          </a:p>
          <a:p>
            <a:pPr indent="0" lvl="0" marL="0" rtl="0" algn="l">
              <a:lnSpc>
                <a:spcPct val="100000"/>
              </a:lnSpc>
              <a:spcBef>
                <a:spcPts val="0"/>
              </a:spcBef>
              <a:spcAft>
                <a:spcPts val="0"/>
              </a:spcAft>
              <a:buSzPts val="1100"/>
              <a:buNone/>
            </a:pPr>
            <a:r>
              <a:t/>
            </a:r>
            <a:endParaRPr sz="800">
              <a:solidFill>
                <a:schemeClr val="dk1"/>
              </a:solidFill>
              <a:latin typeface="Merriweather"/>
              <a:ea typeface="Merriweather"/>
              <a:cs typeface="Merriweather"/>
              <a:sym typeface="Merriweathe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800">
              <a:solidFill>
                <a:schemeClr val="dk1"/>
              </a:solidFill>
              <a:latin typeface="Merriweather"/>
              <a:ea typeface="Merriweather"/>
              <a:cs typeface="Merriweather"/>
              <a:sym typeface="Merriweather"/>
            </a:endParaRPr>
          </a:p>
          <a:p>
            <a:pPr indent="0" lvl="0" marL="0" rtl="0" algn="l">
              <a:lnSpc>
                <a:spcPct val="100000"/>
              </a:lnSpc>
              <a:spcBef>
                <a:spcPts val="0"/>
              </a:spcBef>
              <a:spcAft>
                <a:spcPts val="0"/>
              </a:spcAft>
              <a:buSzPts val="1100"/>
              <a:buNone/>
            </a:pPr>
            <a:r>
              <a:t/>
            </a:r>
            <a:endParaRPr sz="800">
              <a:solidFill>
                <a:schemeClr val="dk1"/>
              </a:solidFill>
              <a:latin typeface="Merriweather"/>
              <a:ea typeface="Merriweather"/>
              <a:cs typeface="Merriweather"/>
              <a:sym typeface="Merriweathe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800">
              <a:solidFill>
                <a:schemeClr val="dk1"/>
              </a:solidFill>
              <a:latin typeface="Merriweather"/>
              <a:ea typeface="Merriweather"/>
              <a:cs typeface="Merriweather"/>
              <a:sym typeface="Merriweather"/>
            </a:endParaRPr>
          </a:p>
          <a:p>
            <a:pPr indent="0" lvl="0" marL="0" rtl="0" algn="l">
              <a:lnSpc>
                <a:spcPct val="100000"/>
              </a:lnSpc>
              <a:spcBef>
                <a:spcPts val="0"/>
              </a:spcBef>
              <a:spcAft>
                <a:spcPts val="0"/>
              </a:spcAft>
              <a:buSzPts val="1100"/>
              <a:buNone/>
            </a:pPr>
            <a:r>
              <a:t/>
            </a:r>
            <a:endParaRPr sz="800">
              <a:solidFill>
                <a:schemeClr val="dk1"/>
              </a:solidFill>
              <a:latin typeface="Merriweather"/>
              <a:ea typeface="Merriweather"/>
              <a:cs typeface="Merriweather"/>
              <a:sym typeface="Merriweathe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800">
              <a:solidFill>
                <a:schemeClr val="dk1"/>
              </a:solidFill>
              <a:latin typeface="Merriweather"/>
              <a:ea typeface="Merriweather"/>
              <a:cs typeface="Merriweather"/>
              <a:sym typeface="Merriweathe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800">
              <a:solidFill>
                <a:schemeClr val="dk1"/>
              </a:solidFill>
              <a:latin typeface="Merriweather"/>
              <a:ea typeface="Merriweather"/>
              <a:cs typeface="Merriweather"/>
              <a:sym typeface="Merriweather"/>
            </a:endParaRPr>
          </a:p>
          <a:p>
            <a:pPr indent="0" lvl="0" marL="0" rtl="0" algn="l">
              <a:lnSpc>
                <a:spcPct val="100000"/>
              </a:lnSpc>
              <a:spcBef>
                <a:spcPts val="0"/>
              </a:spcBef>
              <a:spcAft>
                <a:spcPts val="0"/>
              </a:spcAft>
              <a:buSzPts val="1100"/>
              <a:buNone/>
            </a:pPr>
            <a:r>
              <a:t/>
            </a:r>
            <a:endParaRPr sz="800">
              <a:solidFill>
                <a:schemeClr val="dk1"/>
              </a:solidFill>
              <a:latin typeface="Merriweather"/>
              <a:ea typeface="Merriweather"/>
              <a:cs typeface="Merriweather"/>
              <a:sym typeface="Merriweathe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0aa08a890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30aa08a890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0aa08a890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30aa08a890e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0aa08a890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g30aa08a890e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0aa08a890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g30aa08a890e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0aa08a890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g30aa08a890e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0aa08a890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g30aa08a890e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30aa08a890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30aa08a890e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30aa08a890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30aa08a890e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0aa08a890e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30aa08a890e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0aa08a89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g30aa08a890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 name="Google Shape;87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3" name="Google Shape;89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0aa08a890e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g30aa08a890e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t/>
            </a:r>
            <a:endParaRPr sz="1200">
              <a:solidFill>
                <a:schemeClr val="dk1"/>
              </a:solidFill>
              <a:latin typeface="Merriweather"/>
              <a:ea typeface="Merriweather"/>
              <a:cs typeface="Merriweather"/>
              <a:sym typeface="Merriweather"/>
            </a:endParaRPr>
          </a:p>
          <a:p>
            <a:pPr indent="0" lvl="0" marL="0" rtl="0" algn="just">
              <a:lnSpc>
                <a:spcPct val="100000"/>
              </a:lnSpc>
              <a:spcBef>
                <a:spcPts val="0"/>
              </a:spcBef>
              <a:spcAft>
                <a:spcPts val="0"/>
              </a:spcAft>
              <a:buClr>
                <a:schemeClr val="dk1"/>
              </a:buClr>
              <a:buSzPts val="1100"/>
              <a:buFont typeface="Arial"/>
              <a:buNone/>
            </a:pPr>
            <a:r>
              <a:rPr lang="en" sz="1200">
                <a:solidFill>
                  <a:schemeClr val="dk1"/>
                </a:solidFill>
                <a:latin typeface="Merriweather"/>
                <a:ea typeface="Merriweather"/>
                <a:cs typeface="Merriweather"/>
                <a:sym typeface="Merriweather"/>
              </a:rPr>
              <a:t>đồng Real (R$) là đồng Đô La Brazil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www.freep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cxnSp>
        <p:nvCxnSpPr>
          <p:cNvPr id="9" name="Google Shape;9;p74"/>
          <p:cNvCxnSpPr/>
          <p:nvPr/>
        </p:nvCxnSpPr>
        <p:spPr>
          <a:xfrm>
            <a:off x="511850" y="683100"/>
            <a:ext cx="8087700" cy="0"/>
          </a:xfrm>
          <a:prstGeom prst="straightConnector1">
            <a:avLst/>
          </a:prstGeom>
          <a:noFill/>
          <a:ln cap="flat" cmpd="sng" w="19050">
            <a:solidFill>
              <a:schemeClr val="dk1"/>
            </a:solidFill>
            <a:prstDash val="solid"/>
            <a:round/>
            <a:headEnd len="sm" w="sm" type="none"/>
            <a:tailEnd len="sm" w="sm" type="none"/>
          </a:ln>
        </p:spPr>
      </p:cxnSp>
      <p:sp>
        <p:nvSpPr>
          <p:cNvPr id="10" name="Google Shape;10;p74"/>
          <p:cNvSpPr/>
          <p:nvPr/>
        </p:nvSpPr>
        <p:spPr>
          <a:xfrm>
            <a:off x="18639" y="1507984"/>
            <a:ext cx="176" cy="172"/>
          </a:xfrm>
          <a:custGeom>
            <a:rect b="b" l="l" r="r" t="t"/>
            <a:pathLst>
              <a:path extrusionOk="0" h="1" w="1">
                <a:moveTo>
                  <a:pt x="0" y="0"/>
                </a:moveTo>
                <a:lnTo>
                  <a:pt x="0"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74"/>
          <p:cNvSpPr/>
          <p:nvPr/>
        </p:nvSpPr>
        <p:spPr>
          <a:xfrm>
            <a:off x="18639" y="2419108"/>
            <a:ext cx="176" cy="172"/>
          </a:xfrm>
          <a:custGeom>
            <a:rect b="b" l="l" r="r" t="t"/>
            <a:pathLst>
              <a:path extrusionOk="0" h="1" w="1">
                <a:moveTo>
                  <a:pt x="0" y="0"/>
                </a:move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74"/>
          <p:cNvSpPr txBox="1"/>
          <p:nvPr>
            <p:ph type="title"/>
          </p:nvPr>
        </p:nvSpPr>
        <p:spPr>
          <a:xfrm>
            <a:off x="713225" y="1544300"/>
            <a:ext cx="4305000" cy="1532400"/>
          </a:xfrm>
          <a:prstGeom prst="rect">
            <a:avLst/>
          </a:prstGeom>
          <a:noFill/>
          <a:ln>
            <a:noFill/>
          </a:ln>
        </p:spPr>
        <p:txBody>
          <a:bodyPr anchorCtr="0" anchor="ctr" bIns="91425" lIns="91425" spcFirstLastPara="1" rIns="91425" wrap="square" tIns="91425">
            <a:noAutofit/>
          </a:bodyPr>
          <a:lstStyle>
            <a:lvl1pPr lvl="0" algn="l">
              <a:lnSpc>
                <a:spcPct val="70000"/>
              </a:lnSpc>
              <a:spcBef>
                <a:spcPts val="0"/>
              </a:spcBef>
              <a:spcAft>
                <a:spcPts val="0"/>
              </a:spcAft>
              <a:buClr>
                <a:schemeClr val="dk1"/>
              </a:buClr>
              <a:buSzPts val="2800"/>
              <a:buFont typeface="Playfair Display ExtraBold"/>
              <a:buNone/>
              <a:defRPr i="0" sz="7000">
                <a:solidFill>
                  <a:schemeClr val="dk1"/>
                </a:solidFill>
              </a:defRPr>
            </a:lvl1pPr>
            <a:lvl2pPr lvl="1"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2pPr>
            <a:lvl3pPr lvl="2"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3pPr>
            <a:lvl4pPr lvl="3"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4pPr>
            <a:lvl5pPr lvl="4"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5pPr>
            <a:lvl6pPr lvl="5"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6pPr>
            <a:lvl7pPr lvl="6"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7pPr>
            <a:lvl8pPr lvl="7"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8pPr>
            <a:lvl9pPr lvl="8"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9pPr>
          </a:lstStyle>
          <a:p/>
        </p:txBody>
      </p:sp>
      <p:sp>
        <p:nvSpPr>
          <p:cNvPr id="13" name="Google Shape;13;p74"/>
          <p:cNvSpPr txBox="1"/>
          <p:nvPr>
            <p:ph idx="1" type="subTitle"/>
          </p:nvPr>
        </p:nvSpPr>
        <p:spPr>
          <a:xfrm flipH="1">
            <a:off x="723600" y="3470952"/>
            <a:ext cx="2527800" cy="68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400"/>
              <a:buNone/>
              <a:defRPr sz="1800">
                <a:solidFill>
                  <a:schemeClr val="dk1"/>
                </a:solidFill>
              </a:defRPr>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_1_1_1_1_1">
    <p:spTree>
      <p:nvGrpSpPr>
        <p:cNvPr id="88" name="Shape 88"/>
        <p:cNvGrpSpPr/>
        <p:nvPr/>
      </p:nvGrpSpPr>
      <p:grpSpPr>
        <a:xfrm>
          <a:off x="0" y="0"/>
          <a:ext cx="0" cy="0"/>
          <a:chOff x="0" y="0"/>
          <a:chExt cx="0" cy="0"/>
        </a:xfrm>
      </p:grpSpPr>
      <p:sp>
        <p:nvSpPr>
          <p:cNvPr id="89" name="Google Shape;89;p83"/>
          <p:cNvSpPr/>
          <p:nvPr/>
        </p:nvSpPr>
        <p:spPr>
          <a:xfrm>
            <a:off x="181800" y="539500"/>
            <a:ext cx="8768700" cy="799200"/>
          </a:xfrm>
          <a:prstGeom prst="roundRect">
            <a:avLst>
              <a:gd fmla="val 33352"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83"/>
          <p:cNvSpPr txBox="1"/>
          <p:nvPr>
            <p:ph type="title"/>
          </p:nvPr>
        </p:nvSpPr>
        <p:spPr>
          <a:xfrm>
            <a:off x="713225" y="683075"/>
            <a:ext cx="7717500" cy="570600"/>
          </a:xfrm>
          <a:prstGeom prst="rect">
            <a:avLst/>
          </a:prstGeom>
          <a:noFill/>
          <a:ln>
            <a:noFill/>
          </a:ln>
        </p:spPr>
        <p:txBody>
          <a:bodyPr anchorCtr="0" anchor="ctr" bIns="91425" lIns="91425" spcFirstLastPara="1" rIns="91425" wrap="square" tIns="91425">
            <a:noAutofit/>
          </a:bodyPr>
          <a:lstStyle>
            <a:lvl1pPr lvl="0" algn="ctr">
              <a:lnSpc>
                <a:spcPct val="70000"/>
              </a:lnSpc>
              <a:spcBef>
                <a:spcPts val="0"/>
              </a:spcBef>
              <a:spcAft>
                <a:spcPts val="0"/>
              </a:spcAft>
              <a:buClr>
                <a:schemeClr val="dk1"/>
              </a:buClr>
              <a:buSzPts val="2800"/>
              <a:buFont typeface="Playfair Display ExtraBold"/>
              <a:buNone/>
              <a:defRPr i="0" sz="3000">
                <a:solidFill>
                  <a:schemeClr val="dk1"/>
                </a:solidFill>
              </a:defRPr>
            </a:lvl1pPr>
            <a:lvl2pPr lvl="1"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2pPr>
            <a:lvl3pPr lvl="2"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3pPr>
            <a:lvl4pPr lvl="3"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4pPr>
            <a:lvl5pPr lvl="4"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5pPr>
            <a:lvl6pPr lvl="5"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6pPr>
            <a:lvl7pPr lvl="6"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7pPr>
            <a:lvl8pPr lvl="7"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8pPr>
            <a:lvl9pPr lvl="8"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9pPr>
          </a:lstStyle>
          <a:p/>
        </p:txBody>
      </p:sp>
      <p:cxnSp>
        <p:nvCxnSpPr>
          <p:cNvPr id="91" name="Google Shape;91;p83"/>
          <p:cNvCxnSpPr/>
          <p:nvPr/>
        </p:nvCxnSpPr>
        <p:spPr>
          <a:xfrm>
            <a:off x="194350" y="4608575"/>
            <a:ext cx="8768700" cy="0"/>
          </a:xfrm>
          <a:prstGeom prst="straightConnector1">
            <a:avLst/>
          </a:prstGeom>
          <a:noFill/>
          <a:ln cap="flat" cmpd="sng" w="19050">
            <a:solidFill>
              <a:srgbClr val="1B2119"/>
            </a:solidFill>
            <a:prstDash val="solid"/>
            <a:round/>
            <a:headEnd len="sm" w="sm" type="none"/>
            <a:tailEnd len="sm" w="sm" type="none"/>
          </a:ln>
        </p:spPr>
      </p:cxnSp>
      <p:cxnSp>
        <p:nvCxnSpPr>
          <p:cNvPr id="92" name="Google Shape;92;p83"/>
          <p:cNvCxnSpPr/>
          <p:nvPr/>
        </p:nvCxnSpPr>
        <p:spPr>
          <a:xfrm>
            <a:off x="194350" y="261700"/>
            <a:ext cx="8768700" cy="0"/>
          </a:xfrm>
          <a:prstGeom prst="straightConnector1">
            <a:avLst/>
          </a:prstGeom>
          <a:noFill/>
          <a:ln cap="flat" cmpd="sng" w="19050">
            <a:solidFill>
              <a:srgbClr val="1B2119"/>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3" name="Shape 93"/>
        <p:cNvGrpSpPr/>
        <p:nvPr/>
      </p:nvGrpSpPr>
      <p:grpSpPr>
        <a:xfrm>
          <a:off x="0" y="0"/>
          <a:ext cx="0" cy="0"/>
          <a:chOff x="0" y="0"/>
          <a:chExt cx="0" cy="0"/>
        </a:xfrm>
      </p:grpSpPr>
      <p:sp>
        <p:nvSpPr>
          <p:cNvPr id="94" name="Google Shape;94;p84"/>
          <p:cNvSpPr txBox="1"/>
          <p:nvPr>
            <p:ph idx="1" type="subTitle"/>
          </p:nvPr>
        </p:nvSpPr>
        <p:spPr>
          <a:xfrm>
            <a:off x="1614575" y="1934250"/>
            <a:ext cx="6584100" cy="1221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600"/>
              <a:buFont typeface="Cormorant Garamond"/>
              <a:buNone/>
              <a:defRPr sz="2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95" name="Google Shape;95;p84"/>
          <p:cNvSpPr txBox="1"/>
          <p:nvPr>
            <p:ph type="title"/>
          </p:nvPr>
        </p:nvSpPr>
        <p:spPr>
          <a:xfrm>
            <a:off x="4956100" y="3159013"/>
            <a:ext cx="3220800" cy="418500"/>
          </a:xfrm>
          <a:prstGeom prst="rect">
            <a:avLst/>
          </a:prstGeom>
          <a:noFill/>
          <a:ln>
            <a:noFill/>
          </a:ln>
        </p:spPr>
        <p:txBody>
          <a:bodyPr anchorCtr="0" anchor="ctr" bIns="91425" lIns="91425" spcFirstLastPara="1" rIns="91425" wrap="square" tIns="91425">
            <a:noAutofit/>
          </a:bodyPr>
          <a:lstStyle>
            <a:lvl1pPr lvl="0" algn="r">
              <a:lnSpc>
                <a:spcPct val="70000"/>
              </a:lnSpc>
              <a:spcBef>
                <a:spcPts val="0"/>
              </a:spcBef>
              <a:spcAft>
                <a:spcPts val="0"/>
              </a:spcAft>
              <a:buSzPts val="1300"/>
              <a:buFont typeface="Merriweather"/>
              <a:buNone/>
              <a:defRPr sz="21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96" name="Google Shape;96;p84"/>
          <p:cNvCxnSpPr/>
          <p:nvPr/>
        </p:nvCxnSpPr>
        <p:spPr>
          <a:xfrm>
            <a:off x="511850" y="715825"/>
            <a:ext cx="8087700" cy="0"/>
          </a:xfrm>
          <a:prstGeom prst="straightConnector1">
            <a:avLst/>
          </a:prstGeom>
          <a:noFill/>
          <a:ln cap="flat" cmpd="sng" w="19050">
            <a:solidFill>
              <a:schemeClr val="dk1"/>
            </a:solidFill>
            <a:prstDash val="solid"/>
            <a:round/>
            <a:headEnd len="sm" w="sm" type="none"/>
            <a:tailEnd len="sm" w="sm" type="none"/>
          </a:ln>
        </p:spPr>
      </p:cxnSp>
      <p:cxnSp>
        <p:nvCxnSpPr>
          <p:cNvPr id="97" name="Google Shape;97;p84"/>
          <p:cNvCxnSpPr/>
          <p:nvPr/>
        </p:nvCxnSpPr>
        <p:spPr>
          <a:xfrm>
            <a:off x="511850" y="4427675"/>
            <a:ext cx="80877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_1_1_1_1_1">
    <p:spTree>
      <p:nvGrpSpPr>
        <p:cNvPr id="98" name="Shape 98"/>
        <p:cNvGrpSpPr/>
        <p:nvPr/>
      </p:nvGrpSpPr>
      <p:grpSpPr>
        <a:xfrm>
          <a:off x="0" y="0"/>
          <a:ext cx="0" cy="0"/>
          <a:chOff x="0" y="0"/>
          <a:chExt cx="0" cy="0"/>
        </a:xfrm>
      </p:grpSpPr>
      <p:sp>
        <p:nvSpPr>
          <p:cNvPr id="99" name="Google Shape;99;p85"/>
          <p:cNvSpPr/>
          <p:nvPr/>
        </p:nvSpPr>
        <p:spPr>
          <a:xfrm>
            <a:off x="181800" y="539500"/>
            <a:ext cx="8768700" cy="799200"/>
          </a:xfrm>
          <a:prstGeom prst="roundRect">
            <a:avLst>
              <a:gd fmla="val 33352" name="adj"/>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85"/>
          <p:cNvSpPr txBox="1"/>
          <p:nvPr>
            <p:ph type="title"/>
          </p:nvPr>
        </p:nvSpPr>
        <p:spPr>
          <a:xfrm>
            <a:off x="713225" y="683075"/>
            <a:ext cx="7717500" cy="570600"/>
          </a:xfrm>
          <a:prstGeom prst="rect">
            <a:avLst/>
          </a:prstGeom>
          <a:noFill/>
          <a:ln>
            <a:noFill/>
          </a:ln>
        </p:spPr>
        <p:txBody>
          <a:bodyPr anchorCtr="0" anchor="ctr" bIns="91425" lIns="91425" spcFirstLastPara="1" rIns="91425" wrap="square" tIns="91425">
            <a:noAutofit/>
          </a:bodyPr>
          <a:lstStyle>
            <a:lvl1pPr lvl="0" algn="ctr">
              <a:lnSpc>
                <a:spcPct val="70000"/>
              </a:lnSpc>
              <a:spcBef>
                <a:spcPts val="0"/>
              </a:spcBef>
              <a:spcAft>
                <a:spcPts val="0"/>
              </a:spcAft>
              <a:buClr>
                <a:schemeClr val="dk1"/>
              </a:buClr>
              <a:buSzPts val="2800"/>
              <a:buFont typeface="Playfair Display ExtraBold"/>
              <a:buNone/>
              <a:defRPr i="0" sz="3000">
                <a:solidFill>
                  <a:schemeClr val="dk1"/>
                </a:solidFill>
              </a:defRPr>
            </a:lvl1pPr>
            <a:lvl2pPr lvl="1"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2pPr>
            <a:lvl3pPr lvl="2"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3pPr>
            <a:lvl4pPr lvl="3"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4pPr>
            <a:lvl5pPr lvl="4"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5pPr>
            <a:lvl6pPr lvl="5"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6pPr>
            <a:lvl7pPr lvl="6"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7pPr>
            <a:lvl8pPr lvl="7"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8pPr>
            <a:lvl9pPr lvl="8"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9pPr>
          </a:lstStyle>
          <a:p/>
        </p:txBody>
      </p:sp>
      <p:cxnSp>
        <p:nvCxnSpPr>
          <p:cNvPr id="101" name="Google Shape;101;p85"/>
          <p:cNvCxnSpPr/>
          <p:nvPr/>
        </p:nvCxnSpPr>
        <p:spPr>
          <a:xfrm>
            <a:off x="194350" y="4608575"/>
            <a:ext cx="8768700" cy="0"/>
          </a:xfrm>
          <a:prstGeom prst="straightConnector1">
            <a:avLst/>
          </a:prstGeom>
          <a:noFill/>
          <a:ln cap="flat" cmpd="sng" w="19050">
            <a:solidFill>
              <a:srgbClr val="1B2119"/>
            </a:solidFill>
            <a:prstDash val="solid"/>
            <a:round/>
            <a:headEnd len="sm" w="sm" type="none"/>
            <a:tailEnd len="sm" w="sm" type="none"/>
          </a:ln>
        </p:spPr>
      </p:cxnSp>
      <p:cxnSp>
        <p:nvCxnSpPr>
          <p:cNvPr id="102" name="Google Shape;102;p85"/>
          <p:cNvCxnSpPr/>
          <p:nvPr/>
        </p:nvCxnSpPr>
        <p:spPr>
          <a:xfrm>
            <a:off x="194350" y="261700"/>
            <a:ext cx="8768700" cy="0"/>
          </a:xfrm>
          <a:prstGeom prst="straightConnector1">
            <a:avLst/>
          </a:prstGeom>
          <a:noFill/>
          <a:ln cap="flat" cmpd="sng" w="19050">
            <a:solidFill>
              <a:srgbClr val="1B2119"/>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7_1_1_1">
    <p:spTree>
      <p:nvGrpSpPr>
        <p:cNvPr id="103" name="Shape 103"/>
        <p:cNvGrpSpPr/>
        <p:nvPr/>
      </p:nvGrpSpPr>
      <p:grpSpPr>
        <a:xfrm>
          <a:off x="0" y="0"/>
          <a:ext cx="0" cy="0"/>
          <a:chOff x="0" y="0"/>
          <a:chExt cx="0" cy="0"/>
        </a:xfrm>
      </p:grpSpPr>
      <p:sp>
        <p:nvSpPr>
          <p:cNvPr id="104" name="Google Shape;104;p86"/>
          <p:cNvSpPr/>
          <p:nvPr/>
        </p:nvSpPr>
        <p:spPr>
          <a:xfrm>
            <a:off x="181800" y="539500"/>
            <a:ext cx="8768700" cy="799200"/>
          </a:xfrm>
          <a:prstGeom prst="roundRect">
            <a:avLst>
              <a:gd fmla="val 33352"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5" name="Google Shape;105;p86"/>
          <p:cNvCxnSpPr/>
          <p:nvPr/>
        </p:nvCxnSpPr>
        <p:spPr>
          <a:xfrm>
            <a:off x="194350" y="4608575"/>
            <a:ext cx="8768700" cy="0"/>
          </a:xfrm>
          <a:prstGeom prst="straightConnector1">
            <a:avLst/>
          </a:prstGeom>
          <a:noFill/>
          <a:ln cap="flat" cmpd="sng" w="19050">
            <a:solidFill>
              <a:srgbClr val="1B2119"/>
            </a:solidFill>
            <a:prstDash val="solid"/>
            <a:round/>
            <a:headEnd len="sm" w="sm" type="none"/>
            <a:tailEnd len="sm" w="sm" type="none"/>
          </a:ln>
        </p:spPr>
      </p:cxnSp>
      <p:cxnSp>
        <p:nvCxnSpPr>
          <p:cNvPr id="106" name="Google Shape;106;p86"/>
          <p:cNvCxnSpPr/>
          <p:nvPr/>
        </p:nvCxnSpPr>
        <p:spPr>
          <a:xfrm>
            <a:off x="194350" y="261700"/>
            <a:ext cx="8768700" cy="0"/>
          </a:xfrm>
          <a:prstGeom prst="straightConnector1">
            <a:avLst/>
          </a:prstGeom>
          <a:noFill/>
          <a:ln cap="flat" cmpd="sng" w="19050">
            <a:solidFill>
              <a:srgbClr val="1B2119"/>
            </a:solidFill>
            <a:prstDash val="solid"/>
            <a:round/>
            <a:headEnd len="sm" w="sm" type="none"/>
            <a:tailEnd len="sm" w="sm" type="none"/>
          </a:ln>
        </p:spPr>
      </p:cxnSp>
      <p:sp>
        <p:nvSpPr>
          <p:cNvPr id="107" name="Google Shape;107;p86"/>
          <p:cNvSpPr txBox="1"/>
          <p:nvPr>
            <p:ph type="ctrTitle"/>
          </p:nvPr>
        </p:nvSpPr>
        <p:spPr>
          <a:xfrm>
            <a:off x="1004475" y="1699190"/>
            <a:ext cx="3300900" cy="570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21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08" name="Google Shape;108;p86"/>
          <p:cNvSpPr txBox="1"/>
          <p:nvPr>
            <p:ph idx="1" type="subTitle"/>
          </p:nvPr>
        </p:nvSpPr>
        <p:spPr>
          <a:xfrm>
            <a:off x="1004475" y="2399788"/>
            <a:ext cx="3300900" cy="177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400"/>
              <a:buChar char="●"/>
              <a:defRPr sz="1300">
                <a:solidFill>
                  <a:schemeClr val="dk1"/>
                </a:solidFil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09" name="Google Shape;109;p86"/>
          <p:cNvSpPr txBox="1"/>
          <p:nvPr>
            <p:ph idx="2" type="ctrTitle"/>
          </p:nvPr>
        </p:nvSpPr>
        <p:spPr>
          <a:xfrm>
            <a:off x="4839229" y="1699190"/>
            <a:ext cx="3299700" cy="570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21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10" name="Google Shape;110;p86"/>
          <p:cNvSpPr txBox="1"/>
          <p:nvPr>
            <p:ph idx="3" type="subTitle"/>
          </p:nvPr>
        </p:nvSpPr>
        <p:spPr>
          <a:xfrm>
            <a:off x="4838629" y="2397426"/>
            <a:ext cx="3300900" cy="1776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400"/>
              <a:buChar char="●"/>
              <a:defRPr sz="1300">
                <a:solidFill>
                  <a:schemeClr val="dk1"/>
                </a:solidFil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1" name="Google Shape;111;p86"/>
          <p:cNvSpPr txBox="1"/>
          <p:nvPr>
            <p:ph idx="4" type="title"/>
          </p:nvPr>
        </p:nvSpPr>
        <p:spPr>
          <a:xfrm>
            <a:off x="713225" y="683075"/>
            <a:ext cx="7717500" cy="570600"/>
          </a:xfrm>
          <a:prstGeom prst="rect">
            <a:avLst/>
          </a:prstGeom>
          <a:noFill/>
          <a:ln>
            <a:noFill/>
          </a:ln>
        </p:spPr>
        <p:txBody>
          <a:bodyPr anchorCtr="0" anchor="ctr" bIns="91425" lIns="91425" spcFirstLastPara="1" rIns="91425" wrap="square" tIns="91425">
            <a:noAutofit/>
          </a:bodyPr>
          <a:lstStyle>
            <a:lvl1pPr lvl="0" algn="ctr">
              <a:lnSpc>
                <a:spcPct val="70000"/>
              </a:lnSpc>
              <a:spcBef>
                <a:spcPts val="0"/>
              </a:spcBef>
              <a:spcAft>
                <a:spcPts val="0"/>
              </a:spcAft>
              <a:buClr>
                <a:schemeClr val="dk1"/>
              </a:buClr>
              <a:buSzPts val="2800"/>
              <a:buFont typeface="Playfair Display ExtraBold"/>
              <a:buNone/>
              <a:defRPr i="0" sz="3000">
                <a:solidFill>
                  <a:schemeClr val="dk1"/>
                </a:solidFill>
              </a:defRPr>
            </a:lvl1pPr>
            <a:lvl2pPr lvl="1"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2pPr>
            <a:lvl3pPr lvl="2"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3pPr>
            <a:lvl4pPr lvl="3"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4pPr>
            <a:lvl5pPr lvl="4"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5pPr>
            <a:lvl6pPr lvl="5"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6pPr>
            <a:lvl7pPr lvl="6"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7pPr>
            <a:lvl8pPr lvl="7"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8pPr>
            <a:lvl9pPr lvl="8"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2" name="Shape 112"/>
        <p:cNvGrpSpPr/>
        <p:nvPr/>
      </p:nvGrpSpPr>
      <p:grpSpPr>
        <a:xfrm>
          <a:off x="0" y="0"/>
          <a:ext cx="0" cy="0"/>
          <a:chOff x="0" y="0"/>
          <a:chExt cx="0" cy="0"/>
        </a:xfrm>
      </p:grpSpPr>
      <p:sp>
        <p:nvSpPr>
          <p:cNvPr id="113" name="Google Shape;113;p87"/>
          <p:cNvSpPr txBox="1"/>
          <p:nvPr>
            <p:ph type="title"/>
          </p:nvPr>
        </p:nvSpPr>
        <p:spPr>
          <a:xfrm>
            <a:off x="4188800" y="1125525"/>
            <a:ext cx="4235700" cy="101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300"/>
              <a:buNone/>
              <a:defRPr sz="3000"/>
            </a:lvl1pPr>
            <a:lvl2pPr lvl="1" algn="l">
              <a:lnSpc>
                <a:spcPct val="100000"/>
              </a:lnSpc>
              <a:spcBef>
                <a:spcPts val="0"/>
              </a:spcBef>
              <a:spcAft>
                <a:spcPts val="0"/>
              </a:spcAft>
              <a:buSzPts val="3300"/>
              <a:buNone/>
              <a:defRPr sz="3300"/>
            </a:lvl2pPr>
            <a:lvl3pPr lvl="2" algn="l">
              <a:lnSpc>
                <a:spcPct val="100000"/>
              </a:lnSpc>
              <a:spcBef>
                <a:spcPts val="0"/>
              </a:spcBef>
              <a:spcAft>
                <a:spcPts val="0"/>
              </a:spcAft>
              <a:buSzPts val="3300"/>
              <a:buNone/>
              <a:defRPr sz="3300"/>
            </a:lvl3pPr>
            <a:lvl4pPr lvl="3" algn="l">
              <a:lnSpc>
                <a:spcPct val="100000"/>
              </a:lnSpc>
              <a:spcBef>
                <a:spcPts val="0"/>
              </a:spcBef>
              <a:spcAft>
                <a:spcPts val="0"/>
              </a:spcAft>
              <a:buSzPts val="3300"/>
              <a:buNone/>
              <a:defRPr sz="3300"/>
            </a:lvl4pPr>
            <a:lvl5pPr lvl="4" algn="l">
              <a:lnSpc>
                <a:spcPct val="100000"/>
              </a:lnSpc>
              <a:spcBef>
                <a:spcPts val="0"/>
              </a:spcBef>
              <a:spcAft>
                <a:spcPts val="0"/>
              </a:spcAft>
              <a:buSzPts val="3300"/>
              <a:buNone/>
              <a:defRPr sz="3300"/>
            </a:lvl5pPr>
            <a:lvl6pPr lvl="5" algn="l">
              <a:lnSpc>
                <a:spcPct val="100000"/>
              </a:lnSpc>
              <a:spcBef>
                <a:spcPts val="0"/>
              </a:spcBef>
              <a:spcAft>
                <a:spcPts val="0"/>
              </a:spcAft>
              <a:buSzPts val="3300"/>
              <a:buNone/>
              <a:defRPr sz="3300"/>
            </a:lvl6pPr>
            <a:lvl7pPr lvl="6" algn="l">
              <a:lnSpc>
                <a:spcPct val="100000"/>
              </a:lnSpc>
              <a:spcBef>
                <a:spcPts val="0"/>
              </a:spcBef>
              <a:spcAft>
                <a:spcPts val="0"/>
              </a:spcAft>
              <a:buSzPts val="3300"/>
              <a:buNone/>
              <a:defRPr sz="3300"/>
            </a:lvl7pPr>
            <a:lvl8pPr lvl="7" algn="l">
              <a:lnSpc>
                <a:spcPct val="100000"/>
              </a:lnSpc>
              <a:spcBef>
                <a:spcPts val="0"/>
              </a:spcBef>
              <a:spcAft>
                <a:spcPts val="0"/>
              </a:spcAft>
              <a:buSzPts val="3300"/>
              <a:buNone/>
              <a:defRPr sz="3300"/>
            </a:lvl8pPr>
            <a:lvl9pPr lvl="8" algn="l">
              <a:lnSpc>
                <a:spcPct val="100000"/>
              </a:lnSpc>
              <a:spcBef>
                <a:spcPts val="0"/>
              </a:spcBef>
              <a:spcAft>
                <a:spcPts val="0"/>
              </a:spcAft>
              <a:buSzPts val="3300"/>
              <a:buNone/>
              <a:defRPr sz="33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14" name="Shape 114"/>
        <p:cNvGrpSpPr/>
        <p:nvPr/>
      </p:nvGrpSpPr>
      <p:grpSpPr>
        <a:xfrm>
          <a:off x="0" y="0"/>
          <a:ext cx="0" cy="0"/>
          <a:chOff x="0" y="0"/>
          <a:chExt cx="0" cy="0"/>
        </a:xfrm>
      </p:grpSpPr>
      <p:sp>
        <p:nvSpPr>
          <p:cNvPr id="115" name="Google Shape;115;p88"/>
          <p:cNvSpPr/>
          <p:nvPr/>
        </p:nvSpPr>
        <p:spPr>
          <a:xfrm>
            <a:off x="181800" y="539500"/>
            <a:ext cx="8768700" cy="799200"/>
          </a:xfrm>
          <a:prstGeom prst="roundRect">
            <a:avLst>
              <a:gd fmla="val 33352"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88"/>
          <p:cNvSpPr txBox="1"/>
          <p:nvPr>
            <p:ph type="title"/>
          </p:nvPr>
        </p:nvSpPr>
        <p:spPr>
          <a:xfrm>
            <a:off x="713225" y="683075"/>
            <a:ext cx="7717500" cy="570600"/>
          </a:xfrm>
          <a:prstGeom prst="rect">
            <a:avLst/>
          </a:prstGeom>
          <a:noFill/>
          <a:ln>
            <a:noFill/>
          </a:ln>
        </p:spPr>
        <p:txBody>
          <a:bodyPr anchorCtr="0" anchor="ctr" bIns="91425" lIns="91425" spcFirstLastPara="1" rIns="91425" wrap="square" tIns="91425">
            <a:noAutofit/>
          </a:bodyPr>
          <a:lstStyle>
            <a:lvl1pPr lvl="0" algn="ctr">
              <a:lnSpc>
                <a:spcPct val="70000"/>
              </a:lnSpc>
              <a:spcBef>
                <a:spcPts val="0"/>
              </a:spcBef>
              <a:spcAft>
                <a:spcPts val="0"/>
              </a:spcAft>
              <a:buClr>
                <a:schemeClr val="dk1"/>
              </a:buClr>
              <a:buSzPts val="2800"/>
              <a:buFont typeface="Playfair Display ExtraBold"/>
              <a:buNone/>
              <a:defRPr i="0" sz="3000">
                <a:solidFill>
                  <a:schemeClr val="dk1"/>
                </a:solidFill>
              </a:defRPr>
            </a:lvl1pPr>
            <a:lvl2pPr lvl="1"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2pPr>
            <a:lvl3pPr lvl="2"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3pPr>
            <a:lvl4pPr lvl="3"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4pPr>
            <a:lvl5pPr lvl="4"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5pPr>
            <a:lvl6pPr lvl="5"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6pPr>
            <a:lvl7pPr lvl="6"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7pPr>
            <a:lvl8pPr lvl="7"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8pPr>
            <a:lvl9pPr lvl="8"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9pPr>
          </a:lstStyle>
          <a:p/>
        </p:txBody>
      </p:sp>
      <p:cxnSp>
        <p:nvCxnSpPr>
          <p:cNvPr id="117" name="Google Shape;117;p88"/>
          <p:cNvCxnSpPr/>
          <p:nvPr/>
        </p:nvCxnSpPr>
        <p:spPr>
          <a:xfrm>
            <a:off x="194350" y="4608575"/>
            <a:ext cx="8768700" cy="0"/>
          </a:xfrm>
          <a:prstGeom prst="straightConnector1">
            <a:avLst/>
          </a:prstGeom>
          <a:noFill/>
          <a:ln cap="flat" cmpd="sng" w="19050">
            <a:solidFill>
              <a:schemeClr val="dk1"/>
            </a:solidFill>
            <a:prstDash val="solid"/>
            <a:round/>
            <a:headEnd len="sm" w="sm" type="none"/>
            <a:tailEnd len="sm" w="sm" type="none"/>
          </a:ln>
        </p:spPr>
      </p:cxnSp>
      <p:cxnSp>
        <p:nvCxnSpPr>
          <p:cNvPr id="118" name="Google Shape;118;p88"/>
          <p:cNvCxnSpPr/>
          <p:nvPr/>
        </p:nvCxnSpPr>
        <p:spPr>
          <a:xfrm>
            <a:off x="194350" y="261700"/>
            <a:ext cx="8768700" cy="0"/>
          </a:xfrm>
          <a:prstGeom prst="straightConnector1">
            <a:avLst/>
          </a:prstGeom>
          <a:noFill/>
          <a:ln cap="flat" cmpd="sng" w="19050">
            <a:solidFill>
              <a:schemeClr val="dk1"/>
            </a:solidFill>
            <a:prstDash val="solid"/>
            <a:round/>
            <a:headEnd len="sm" w="sm" type="none"/>
            <a:tailEnd len="sm" w="sm" type="none"/>
          </a:ln>
        </p:spPr>
      </p:cxnSp>
      <p:sp>
        <p:nvSpPr>
          <p:cNvPr id="119" name="Google Shape;119;p88"/>
          <p:cNvSpPr txBox="1"/>
          <p:nvPr>
            <p:ph idx="2" type="ctrTitle"/>
          </p:nvPr>
        </p:nvSpPr>
        <p:spPr>
          <a:xfrm>
            <a:off x="6159225" y="3657806"/>
            <a:ext cx="22128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b="0" sz="1400">
                <a:latin typeface="Merriweather"/>
                <a:ea typeface="Merriweather"/>
                <a:cs typeface="Merriweather"/>
                <a:sym typeface="Merriweather"/>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20" name="Google Shape;120;p88"/>
          <p:cNvSpPr txBox="1"/>
          <p:nvPr>
            <p:ph idx="1" type="subTitle"/>
          </p:nvPr>
        </p:nvSpPr>
        <p:spPr>
          <a:xfrm>
            <a:off x="3464153" y="3206197"/>
            <a:ext cx="2212800" cy="40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b="1" sz="2300">
                <a:latin typeface="Cormorant Garamond"/>
                <a:ea typeface="Cormorant Garamond"/>
                <a:cs typeface="Cormorant Garamond"/>
                <a:sym typeface="Cormorant Garamo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1" name="Google Shape;121;p88"/>
          <p:cNvSpPr txBox="1"/>
          <p:nvPr>
            <p:ph idx="3" type="ctrTitle"/>
          </p:nvPr>
        </p:nvSpPr>
        <p:spPr>
          <a:xfrm>
            <a:off x="772938" y="3206197"/>
            <a:ext cx="2212800" cy="40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23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22" name="Google Shape;122;p88"/>
          <p:cNvSpPr txBox="1"/>
          <p:nvPr>
            <p:ph idx="4" type="subTitle"/>
          </p:nvPr>
        </p:nvSpPr>
        <p:spPr>
          <a:xfrm>
            <a:off x="774750" y="3659456"/>
            <a:ext cx="2212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3" name="Google Shape;123;p88"/>
          <p:cNvSpPr txBox="1"/>
          <p:nvPr>
            <p:ph idx="5" type="ctrTitle"/>
          </p:nvPr>
        </p:nvSpPr>
        <p:spPr>
          <a:xfrm>
            <a:off x="6155250" y="3206197"/>
            <a:ext cx="2212800" cy="40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23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24" name="Google Shape;124;p88"/>
          <p:cNvSpPr txBox="1"/>
          <p:nvPr>
            <p:ph idx="6" type="subTitle"/>
          </p:nvPr>
        </p:nvSpPr>
        <p:spPr>
          <a:xfrm>
            <a:off x="3467047" y="3657806"/>
            <a:ext cx="22128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p:cSld name="MAIN_POINT">
    <p:spTree>
      <p:nvGrpSpPr>
        <p:cNvPr id="125" name="Shape 125"/>
        <p:cNvGrpSpPr/>
        <p:nvPr/>
      </p:nvGrpSpPr>
      <p:grpSpPr>
        <a:xfrm>
          <a:off x="0" y="0"/>
          <a:ext cx="0" cy="0"/>
          <a:chOff x="0" y="0"/>
          <a:chExt cx="0" cy="0"/>
        </a:xfrm>
      </p:grpSpPr>
      <p:sp>
        <p:nvSpPr>
          <p:cNvPr id="126" name="Google Shape;126;p89"/>
          <p:cNvSpPr txBox="1"/>
          <p:nvPr>
            <p:ph type="title"/>
          </p:nvPr>
        </p:nvSpPr>
        <p:spPr>
          <a:xfrm>
            <a:off x="1994850" y="1826175"/>
            <a:ext cx="5154300" cy="1835400"/>
          </a:xfrm>
          <a:prstGeom prst="rect">
            <a:avLst/>
          </a:prstGeom>
          <a:noFill/>
          <a:ln>
            <a:noFill/>
          </a:ln>
        </p:spPr>
        <p:txBody>
          <a:bodyPr anchorCtr="0" anchor="ctr" bIns="91425" lIns="91425" spcFirstLastPara="1" rIns="91425" wrap="square" tIns="91425">
            <a:noAutofit/>
          </a:bodyPr>
          <a:lstStyle>
            <a:lvl1pPr lvl="0" algn="ctr">
              <a:lnSpc>
                <a:spcPct val="70000"/>
              </a:lnSpc>
              <a:spcBef>
                <a:spcPts val="0"/>
              </a:spcBef>
              <a:spcAft>
                <a:spcPts val="0"/>
              </a:spcAft>
              <a:buSzPts val="8000"/>
              <a:buNone/>
              <a:defRPr sz="7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p:txBody>
      </p:sp>
      <p:cxnSp>
        <p:nvCxnSpPr>
          <p:cNvPr id="127" name="Google Shape;127;p89"/>
          <p:cNvCxnSpPr/>
          <p:nvPr/>
        </p:nvCxnSpPr>
        <p:spPr>
          <a:xfrm>
            <a:off x="713250" y="539500"/>
            <a:ext cx="7717500" cy="0"/>
          </a:xfrm>
          <a:prstGeom prst="straightConnector1">
            <a:avLst/>
          </a:prstGeom>
          <a:noFill/>
          <a:ln cap="flat" cmpd="sng" w="19050">
            <a:solidFill>
              <a:schemeClr val="dk1"/>
            </a:solidFill>
            <a:prstDash val="solid"/>
            <a:round/>
            <a:headEnd len="sm" w="sm" type="none"/>
            <a:tailEnd len="sm" w="sm" type="none"/>
          </a:ln>
        </p:spPr>
      </p:cxnSp>
      <p:cxnSp>
        <p:nvCxnSpPr>
          <p:cNvPr id="128" name="Google Shape;128;p89"/>
          <p:cNvCxnSpPr/>
          <p:nvPr/>
        </p:nvCxnSpPr>
        <p:spPr>
          <a:xfrm>
            <a:off x="713250" y="4608575"/>
            <a:ext cx="77175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29" name="Shape 129"/>
        <p:cNvGrpSpPr/>
        <p:nvPr/>
      </p:nvGrpSpPr>
      <p:grpSpPr>
        <a:xfrm>
          <a:off x="0" y="0"/>
          <a:ext cx="0" cy="0"/>
          <a:chOff x="0" y="0"/>
          <a:chExt cx="0" cy="0"/>
        </a:xfrm>
      </p:grpSpPr>
      <p:cxnSp>
        <p:nvCxnSpPr>
          <p:cNvPr id="130" name="Google Shape;130;p90"/>
          <p:cNvCxnSpPr/>
          <p:nvPr/>
        </p:nvCxnSpPr>
        <p:spPr>
          <a:xfrm>
            <a:off x="194350" y="4608575"/>
            <a:ext cx="8768700" cy="0"/>
          </a:xfrm>
          <a:prstGeom prst="straightConnector1">
            <a:avLst/>
          </a:prstGeom>
          <a:noFill/>
          <a:ln cap="flat" cmpd="sng" w="19050">
            <a:solidFill>
              <a:schemeClr val="dk1"/>
            </a:solidFill>
            <a:prstDash val="solid"/>
            <a:round/>
            <a:headEnd len="sm" w="sm" type="none"/>
            <a:tailEnd len="sm" w="sm" type="none"/>
          </a:ln>
        </p:spPr>
      </p:cxnSp>
      <p:cxnSp>
        <p:nvCxnSpPr>
          <p:cNvPr id="131" name="Google Shape;131;p90"/>
          <p:cNvCxnSpPr/>
          <p:nvPr/>
        </p:nvCxnSpPr>
        <p:spPr>
          <a:xfrm>
            <a:off x="194350" y="261700"/>
            <a:ext cx="8768700" cy="0"/>
          </a:xfrm>
          <a:prstGeom prst="straightConnector1">
            <a:avLst/>
          </a:prstGeom>
          <a:noFill/>
          <a:ln cap="flat" cmpd="sng" w="19050">
            <a:solidFill>
              <a:schemeClr val="dk1"/>
            </a:solidFill>
            <a:prstDash val="solid"/>
            <a:round/>
            <a:headEnd len="sm" w="sm" type="none"/>
            <a:tailEnd len="sm" w="sm" type="none"/>
          </a:ln>
        </p:spPr>
      </p:cxnSp>
      <p:sp>
        <p:nvSpPr>
          <p:cNvPr id="132" name="Google Shape;132;p90"/>
          <p:cNvSpPr/>
          <p:nvPr/>
        </p:nvSpPr>
        <p:spPr>
          <a:xfrm>
            <a:off x="181800" y="539500"/>
            <a:ext cx="8768700" cy="799200"/>
          </a:xfrm>
          <a:prstGeom prst="roundRect">
            <a:avLst>
              <a:gd fmla="val 33352"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90"/>
          <p:cNvSpPr txBox="1"/>
          <p:nvPr>
            <p:ph type="title"/>
          </p:nvPr>
        </p:nvSpPr>
        <p:spPr>
          <a:xfrm>
            <a:off x="717750" y="1592682"/>
            <a:ext cx="2336400" cy="53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134" name="Google Shape;134;p90"/>
          <p:cNvSpPr txBox="1"/>
          <p:nvPr>
            <p:ph idx="2" type="title"/>
          </p:nvPr>
        </p:nvSpPr>
        <p:spPr>
          <a:xfrm>
            <a:off x="3403800" y="1592682"/>
            <a:ext cx="2336400" cy="53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135" name="Google Shape;135;p90"/>
          <p:cNvSpPr txBox="1"/>
          <p:nvPr>
            <p:ph idx="3" type="title"/>
          </p:nvPr>
        </p:nvSpPr>
        <p:spPr>
          <a:xfrm>
            <a:off x="6092073" y="1592682"/>
            <a:ext cx="2336400" cy="53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136" name="Google Shape;136;p90"/>
          <p:cNvSpPr txBox="1"/>
          <p:nvPr>
            <p:ph idx="4" type="title"/>
          </p:nvPr>
        </p:nvSpPr>
        <p:spPr>
          <a:xfrm>
            <a:off x="6092073" y="3060096"/>
            <a:ext cx="2336400" cy="53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137" name="Google Shape;137;p90"/>
          <p:cNvSpPr txBox="1"/>
          <p:nvPr>
            <p:ph idx="5" type="title"/>
          </p:nvPr>
        </p:nvSpPr>
        <p:spPr>
          <a:xfrm>
            <a:off x="3403800" y="3060096"/>
            <a:ext cx="2336400" cy="53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138" name="Google Shape;138;p90"/>
          <p:cNvSpPr txBox="1"/>
          <p:nvPr>
            <p:ph idx="6" type="title"/>
          </p:nvPr>
        </p:nvSpPr>
        <p:spPr>
          <a:xfrm>
            <a:off x="717750" y="3060096"/>
            <a:ext cx="2336400" cy="53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139" name="Google Shape;139;p90"/>
          <p:cNvSpPr txBox="1"/>
          <p:nvPr>
            <p:ph idx="1" type="subTitle"/>
          </p:nvPr>
        </p:nvSpPr>
        <p:spPr>
          <a:xfrm>
            <a:off x="715500" y="2233131"/>
            <a:ext cx="2340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300"/>
              <a:buNone/>
              <a:defRPr sz="1300">
                <a:solidFill>
                  <a:schemeClr val="dk1"/>
                </a:solidFill>
              </a:defRPr>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140" name="Google Shape;140;p90"/>
          <p:cNvSpPr txBox="1"/>
          <p:nvPr>
            <p:ph idx="7" type="subTitle"/>
          </p:nvPr>
        </p:nvSpPr>
        <p:spPr>
          <a:xfrm>
            <a:off x="3401550" y="2233131"/>
            <a:ext cx="2340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300"/>
              <a:buNone/>
              <a:defRPr sz="1300">
                <a:solidFill>
                  <a:schemeClr val="dk1"/>
                </a:solidFill>
              </a:defRPr>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141" name="Google Shape;141;p90"/>
          <p:cNvSpPr txBox="1"/>
          <p:nvPr>
            <p:ph idx="8" type="subTitle"/>
          </p:nvPr>
        </p:nvSpPr>
        <p:spPr>
          <a:xfrm>
            <a:off x="715500" y="3701857"/>
            <a:ext cx="2340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300"/>
              <a:buNone/>
              <a:defRPr sz="1300">
                <a:solidFill>
                  <a:schemeClr val="dk1"/>
                </a:solidFill>
              </a:defRPr>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142" name="Google Shape;142;p90"/>
          <p:cNvSpPr txBox="1"/>
          <p:nvPr>
            <p:ph idx="9" type="subTitle"/>
          </p:nvPr>
        </p:nvSpPr>
        <p:spPr>
          <a:xfrm>
            <a:off x="3401550" y="3701857"/>
            <a:ext cx="2340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300"/>
              <a:buNone/>
              <a:defRPr sz="1300">
                <a:solidFill>
                  <a:schemeClr val="dk1"/>
                </a:solidFill>
              </a:defRPr>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143" name="Google Shape;143;p90"/>
          <p:cNvSpPr txBox="1"/>
          <p:nvPr>
            <p:ph idx="13" type="subTitle"/>
          </p:nvPr>
        </p:nvSpPr>
        <p:spPr>
          <a:xfrm>
            <a:off x="6089823" y="2233131"/>
            <a:ext cx="2340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300"/>
              <a:buNone/>
              <a:defRPr sz="1300">
                <a:solidFill>
                  <a:schemeClr val="dk1"/>
                </a:solidFill>
              </a:defRPr>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144" name="Google Shape;144;p90"/>
          <p:cNvSpPr txBox="1"/>
          <p:nvPr>
            <p:ph idx="14" type="subTitle"/>
          </p:nvPr>
        </p:nvSpPr>
        <p:spPr>
          <a:xfrm>
            <a:off x="6089823" y="3701857"/>
            <a:ext cx="2340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300"/>
              <a:buNone/>
              <a:defRPr sz="1300">
                <a:solidFill>
                  <a:schemeClr val="dk1"/>
                </a:solidFill>
              </a:defRPr>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145" name="Google Shape;145;p90"/>
          <p:cNvSpPr txBox="1"/>
          <p:nvPr>
            <p:ph idx="15" type="title"/>
          </p:nvPr>
        </p:nvSpPr>
        <p:spPr>
          <a:xfrm>
            <a:off x="713225" y="683075"/>
            <a:ext cx="7717500" cy="570600"/>
          </a:xfrm>
          <a:prstGeom prst="rect">
            <a:avLst/>
          </a:prstGeom>
          <a:noFill/>
          <a:ln>
            <a:noFill/>
          </a:ln>
        </p:spPr>
        <p:txBody>
          <a:bodyPr anchorCtr="0" anchor="ctr" bIns="91425" lIns="91425" spcFirstLastPara="1" rIns="91425" wrap="square" tIns="91425">
            <a:noAutofit/>
          </a:bodyPr>
          <a:lstStyle>
            <a:lvl1pPr lvl="0" algn="ctr">
              <a:lnSpc>
                <a:spcPct val="70000"/>
              </a:lnSpc>
              <a:spcBef>
                <a:spcPts val="0"/>
              </a:spcBef>
              <a:spcAft>
                <a:spcPts val="0"/>
              </a:spcAft>
              <a:buClr>
                <a:schemeClr val="dk1"/>
              </a:buClr>
              <a:buSzPts val="2800"/>
              <a:buFont typeface="Playfair Display ExtraBold"/>
              <a:buNone/>
              <a:defRPr i="0" sz="3000">
                <a:solidFill>
                  <a:schemeClr val="dk1"/>
                </a:solidFill>
              </a:defRPr>
            </a:lvl1pPr>
            <a:lvl2pPr lvl="1"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2pPr>
            <a:lvl3pPr lvl="2"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3pPr>
            <a:lvl4pPr lvl="3"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4pPr>
            <a:lvl5pPr lvl="4"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5pPr>
            <a:lvl6pPr lvl="5"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6pPr>
            <a:lvl7pPr lvl="6"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7pPr>
            <a:lvl8pPr lvl="7"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8pPr>
            <a:lvl9pPr lvl="8"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
  <p:cSld name="BIG_NUMBER">
    <p:spTree>
      <p:nvGrpSpPr>
        <p:cNvPr id="146" name="Shape 146"/>
        <p:cNvGrpSpPr/>
        <p:nvPr/>
      </p:nvGrpSpPr>
      <p:grpSpPr>
        <a:xfrm>
          <a:off x="0" y="0"/>
          <a:ext cx="0" cy="0"/>
          <a:chOff x="0" y="0"/>
          <a:chExt cx="0" cy="0"/>
        </a:xfrm>
      </p:grpSpPr>
      <p:grpSp>
        <p:nvGrpSpPr>
          <p:cNvPr id="147" name="Google Shape;147;p91"/>
          <p:cNvGrpSpPr/>
          <p:nvPr/>
        </p:nvGrpSpPr>
        <p:grpSpPr>
          <a:xfrm>
            <a:off x="181800" y="172650"/>
            <a:ext cx="8781250" cy="4798200"/>
            <a:chOff x="181800" y="172650"/>
            <a:chExt cx="8781250" cy="4798200"/>
          </a:xfrm>
        </p:grpSpPr>
        <p:sp>
          <p:nvSpPr>
            <p:cNvPr id="148" name="Google Shape;148;p91"/>
            <p:cNvSpPr/>
            <p:nvPr/>
          </p:nvSpPr>
          <p:spPr>
            <a:xfrm>
              <a:off x="181800" y="172650"/>
              <a:ext cx="8780400" cy="4798200"/>
            </a:xfrm>
            <a:prstGeom prst="roundRect">
              <a:avLst>
                <a:gd fmla="val 5555"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 name="Google Shape;149;p91"/>
            <p:cNvCxnSpPr/>
            <p:nvPr/>
          </p:nvCxnSpPr>
          <p:spPr>
            <a:xfrm>
              <a:off x="194350" y="683100"/>
              <a:ext cx="8768700" cy="0"/>
            </a:xfrm>
            <a:prstGeom prst="straightConnector1">
              <a:avLst/>
            </a:prstGeom>
            <a:noFill/>
            <a:ln cap="flat" cmpd="sng" w="19050">
              <a:solidFill>
                <a:schemeClr val="dk1"/>
              </a:solidFill>
              <a:prstDash val="solid"/>
              <a:round/>
              <a:headEnd len="sm" w="sm" type="none"/>
              <a:tailEnd len="sm" w="sm" type="none"/>
            </a:ln>
          </p:spPr>
        </p:cxnSp>
      </p:grpSp>
      <p:grpSp>
        <p:nvGrpSpPr>
          <p:cNvPr id="150" name="Google Shape;150;p91"/>
          <p:cNvGrpSpPr/>
          <p:nvPr/>
        </p:nvGrpSpPr>
        <p:grpSpPr>
          <a:xfrm>
            <a:off x="1528625" y="1090775"/>
            <a:ext cx="6086700" cy="3326400"/>
            <a:chOff x="1528625" y="1090775"/>
            <a:chExt cx="6086700" cy="3326400"/>
          </a:xfrm>
        </p:grpSpPr>
        <p:sp>
          <p:nvSpPr>
            <p:cNvPr id="151" name="Google Shape;151;p91"/>
            <p:cNvSpPr/>
            <p:nvPr/>
          </p:nvSpPr>
          <p:spPr>
            <a:xfrm>
              <a:off x="1528625" y="1090775"/>
              <a:ext cx="6086700" cy="3326400"/>
            </a:xfrm>
            <a:prstGeom prst="roundRect">
              <a:avLst>
                <a:gd fmla="val 5555" name="adj"/>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2" name="Google Shape;152;p91"/>
            <p:cNvCxnSpPr/>
            <p:nvPr/>
          </p:nvCxnSpPr>
          <p:spPr>
            <a:xfrm>
              <a:off x="1539175" y="1579250"/>
              <a:ext cx="6075000" cy="0"/>
            </a:xfrm>
            <a:prstGeom prst="straightConnector1">
              <a:avLst/>
            </a:prstGeom>
            <a:noFill/>
            <a:ln cap="flat" cmpd="sng" w="19050">
              <a:solidFill>
                <a:schemeClr val="dk1"/>
              </a:solidFill>
              <a:prstDash val="solid"/>
              <a:round/>
              <a:headEnd len="sm" w="sm" type="none"/>
              <a:tailEnd len="sm" w="sm" type="none"/>
            </a:ln>
          </p:spPr>
        </p:cxnSp>
      </p:grpSp>
      <p:sp>
        <p:nvSpPr>
          <p:cNvPr id="153" name="Google Shape;153;p91"/>
          <p:cNvSpPr txBox="1"/>
          <p:nvPr>
            <p:ph hasCustomPrompt="1" type="title"/>
          </p:nvPr>
        </p:nvSpPr>
        <p:spPr>
          <a:xfrm>
            <a:off x="1757975" y="1689650"/>
            <a:ext cx="5628000" cy="151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b="1"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54" name="Google Shape;154;p91"/>
          <p:cNvSpPr txBox="1"/>
          <p:nvPr>
            <p:ph idx="1" type="subTitle"/>
          </p:nvPr>
        </p:nvSpPr>
        <p:spPr>
          <a:xfrm>
            <a:off x="1758075" y="3244200"/>
            <a:ext cx="5628000" cy="48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solidFill>
                  <a:schemeClr val="dk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55" name="Shape 155"/>
        <p:cNvGrpSpPr/>
        <p:nvPr/>
      </p:nvGrpSpPr>
      <p:grpSpPr>
        <a:xfrm>
          <a:off x="0" y="0"/>
          <a:ext cx="0" cy="0"/>
          <a:chOff x="0" y="0"/>
          <a:chExt cx="0" cy="0"/>
        </a:xfrm>
      </p:grpSpPr>
      <p:cxnSp>
        <p:nvCxnSpPr>
          <p:cNvPr id="156" name="Google Shape;156;p92"/>
          <p:cNvCxnSpPr/>
          <p:nvPr/>
        </p:nvCxnSpPr>
        <p:spPr>
          <a:xfrm>
            <a:off x="194350" y="4608575"/>
            <a:ext cx="8768700" cy="0"/>
          </a:xfrm>
          <a:prstGeom prst="straightConnector1">
            <a:avLst/>
          </a:prstGeom>
          <a:noFill/>
          <a:ln cap="flat" cmpd="sng" w="19050">
            <a:solidFill>
              <a:srgbClr val="1B2119"/>
            </a:solidFill>
            <a:prstDash val="solid"/>
            <a:round/>
            <a:headEnd len="sm" w="sm" type="none"/>
            <a:tailEnd len="sm" w="sm" type="none"/>
          </a:ln>
        </p:spPr>
      </p:cxnSp>
      <p:cxnSp>
        <p:nvCxnSpPr>
          <p:cNvPr id="157" name="Google Shape;157;p92"/>
          <p:cNvCxnSpPr/>
          <p:nvPr/>
        </p:nvCxnSpPr>
        <p:spPr>
          <a:xfrm>
            <a:off x="194350" y="261700"/>
            <a:ext cx="8768700" cy="0"/>
          </a:xfrm>
          <a:prstGeom prst="straightConnector1">
            <a:avLst/>
          </a:prstGeom>
          <a:noFill/>
          <a:ln cap="flat" cmpd="sng" w="19050">
            <a:solidFill>
              <a:srgbClr val="1B2119"/>
            </a:solidFill>
            <a:prstDash val="solid"/>
            <a:round/>
            <a:headEnd len="sm" w="sm" type="none"/>
            <a:tailEnd len="sm" w="sm" type="none"/>
          </a:ln>
        </p:spPr>
      </p:cxnSp>
      <p:sp>
        <p:nvSpPr>
          <p:cNvPr id="158" name="Google Shape;158;p92"/>
          <p:cNvSpPr txBox="1"/>
          <p:nvPr>
            <p:ph type="title"/>
          </p:nvPr>
        </p:nvSpPr>
        <p:spPr>
          <a:xfrm>
            <a:off x="1687050" y="812391"/>
            <a:ext cx="5769900" cy="5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59" name="Google Shape;159;p92"/>
          <p:cNvSpPr txBox="1"/>
          <p:nvPr>
            <p:ph idx="1" type="subTitle"/>
          </p:nvPr>
        </p:nvSpPr>
        <p:spPr>
          <a:xfrm>
            <a:off x="2157450" y="1566514"/>
            <a:ext cx="4829100" cy="339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300"/>
              <a:buNone/>
              <a:defRPr sz="1300"/>
            </a:lvl1pPr>
            <a:lvl2pPr lvl="1" algn="l">
              <a:lnSpc>
                <a:spcPct val="115000"/>
              </a:lnSpc>
              <a:spcBef>
                <a:spcPts val="1600"/>
              </a:spcBef>
              <a:spcAft>
                <a:spcPts val="0"/>
              </a:spcAft>
              <a:buSzPts val="1300"/>
              <a:buNone/>
              <a:defRPr sz="1300"/>
            </a:lvl2pPr>
            <a:lvl3pPr lvl="2" algn="l">
              <a:lnSpc>
                <a:spcPct val="115000"/>
              </a:lnSpc>
              <a:spcBef>
                <a:spcPts val="1600"/>
              </a:spcBef>
              <a:spcAft>
                <a:spcPts val="0"/>
              </a:spcAft>
              <a:buSzPts val="1300"/>
              <a:buNone/>
              <a:defRPr sz="1300"/>
            </a:lvl3pPr>
            <a:lvl4pPr lvl="3" algn="l">
              <a:lnSpc>
                <a:spcPct val="115000"/>
              </a:lnSpc>
              <a:spcBef>
                <a:spcPts val="1600"/>
              </a:spcBef>
              <a:spcAft>
                <a:spcPts val="0"/>
              </a:spcAft>
              <a:buSzPts val="1300"/>
              <a:buNone/>
              <a:defRPr sz="1300"/>
            </a:lvl4pPr>
            <a:lvl5pPr lvl="4" algn="l">
              <a:lnSpc>
                <a:spcPct val="115000"/>
              </a:lnSpc>
              <a:spcBef>
                <a:spcPts val="1600"/>
              </a:spcBef>
              <a:spcAft>
                <a:spcPts val="0"/>
              </a:spcAft>
              <a:buSzPts val="1300"/>
              <a:buNone/>
              <a:defRPr sz="1300"/>
            </a:lvl5pPr>
            <a:lvl6pPr lvl="5" algn="l">
              <a:lnSpc>
                <a:spcPct val="115000"/>
              </a:lnSpc>
              <a:spcBef>
                <a:spcPts val="1600"/>
              </a:spcBef>
              <a:spcAft>
                <a:spcPts val="0"/>
              </a:spcAft>
              <a:buSzPts val="1300"/>
              <a:buNone/>
              <a:defRPr sz="1300"/>
            </a:lvl6pPr>
            <a:lvl7pPr lvl="6" algn="l">
              <a:lnSpc>
                <a:spcPct val="115000"/>
              </a:lnSpc>
              <a:spcBef>
                <a:spcPts val="1600"/>
              </a:spcBef>
              <a:spcAft>
                <a:spcPts val="0"/>
              </a:spcAft>
              <a:buSzPts val="1300"/>
              <a:buNone/>
              <a:defRPr sz="1300"/>
            </a:lvl7pPr>
            <a:lvl8pPr lvl="7" algn="l">
              <a:lnSpc>
                <a:spcPct val="115000"/>
              </a:lnSpc>
              <a:spcBef>
                <a:spcPts val="1600"/>
              </a:spcBef>
              <a:spcAft>
                <a:spcPts val="0"/>
              </a:spcAft>
              <a:buSzPts val="1300"/>
              <a:buNone/>
              <a:defRPr sz="1300"/>
            </a:lvl8pPr>
            <a:lvl9pPr lvl="8" algn="l">
              <a:lnSpc>
                <a:spcPct val="115000"/>
              </a:lnSpc>
              <a:spcBef>
                <a:spcPts val="1600"/>
              </a:spcBef>
              <a:spcAft>
                <a:spcPts val="1600"/>
              </a:spcAft>
              <a:buSzPts val="1300"/>
              <a:buNone/>
              <a:defRPr sz="1300"/>
            </a:lvl9pPr>
          </a:lstStyle>
          <a:p/>
        </p:txBody>
      </p:sp>
      <p:sp>
        <p:nvSpPr>
          <p:cNvPr id="160" name="Google Shape;160;p92"/>
          <p:cNvSpPr txBox="1"/>
          <p:nvPr>
            <p:ph idx="2" type="title"/>
          </p:nvPr>
        </p:nvSpPr>
        <p:spPr>
          <a:xfrm>
            <a:off x="1687050" y="2092769"/>
            <a:ext cx="5769900" cy="5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61" name="Google Shape;161;p92"/>
          <p:cNvSpPr txBox="1"/>
          <p:nvPr>
            <p:ph idx="3" type="subTitle"/>
          </p:nvPr>
        </p:nvSpPr>
        <p:spPr>
          <a:xfrm>
            <a:off x="2157450" y="2851805"/>
            <a:ext cx="4829100" cy="339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300"/>
              <a:buNone/>
              <a:defRPr sz="1300"/>
            </a:lvl1pPr>
            <a:lvl2pPr lvl="1" algn="l">
              <a:lnSpc>
                <a:spcPct val="115000"/>
              </a:lnSpc>
              <a:spcBef>
                <a:spcPts val="1600"/>
              </a:spcBef>
              <a:spcAft>
                <a:spcPts val="0"/>
              </a:spcAft>
              <a:buSzPts val="1300"/>
              <a:buNone/>
              <a:defRPr sz="1300"/>
            </a:lvl2pPr>
            <a:lvl3pPr lvl="2" algn="l">
              <a:lnSpc>
                <a:spcPct val="115000"/>
              </a:lnSpc>
              <a:spcBef>
                <a:spcPts val="1600"/>
              </a:spcBef>
              <a:spcAft>
                <a:spcPts val="0"/>
              </a:spcAft>
              <a:buSzPts val="1300"/>
              <a:buNone/>
              <a:defRPr sz="1300"/>
            </a:lvl3pPr>
            <a:lvl4pPr lvl="3" algn="l">
              <a:lnSpc>
                <a:spcPct val="115000"/>
              </a:lnSpc>
              <a:spcBef>
                <a:spcPts val="1600"/>
              </a:spcBef>
              <a:spcAft>
                <a:spcPts val="0"/>
              </a:spcAft>
              <a:buSzPts val="1300"/>
              <a:buNone/>
              <a:defRPr sz="1300"/>
            </a:lvl4pPr>
            <a:lvl5pPr lvl="4" algn="l">
              <a:lnSpc>
                <a:spcPct val="115000"/>
              </a:lnSpc>
              <a:spcBef>
                <a:spcPts val="1600"/>
              </a:spcBef>
              <a:spcAft>
                <a:spcPts val="0"/>
              </a:spcAft>
              <a:buSzPts val="1300"/>
              <a:buNone/>
              <a:defRPr sz="1300"/>
            </a:lvl5pPr>
            <a:lvl6pPr lvl="5" algn="l">
              <a:lnSpc>
                <a:spcPct val="115000"/>
              </a:lnSpc>
              <a:spcBef>
                <a:spcPts val="1600"/>
              </a:spcBef>
              <a:spcAft>
                <a:spcPts val="0"/>
              </a:spcAft>
              <a:buSzPts val="1300"/>
              <a:buNone/>
              <a:defRPr sz="1300"/>
            </a:lvl6pPr>
            <a:lvl7pPr lvl="6" algn="l">
              <a:lnSpc>
                <a:spcPct val="115000"/>
              </a:lnSpc>
              <a:spcBef>
                <a:spcPts val="1600"/>
              </a:spcBef>
              <a:spcAft>
                <a:spcPts val="0"/>
              </a:spcAft>
              <a:buSzPts val="1300"/>
              <a:buNone/>
              <a:defRPr sz="1300"/>
            </a:lvl7pPr>
            <a:lvl8pPr lvl="7" algn="l">
              <a:lnSpc>
                <a:spcPct val="115000"/>
              </a:lnSpc>
              <a:spcBef>
                <a:spcPts val="1600"/>
              </a:spcBef>
              <a:spcAft>
                <a:spcPts val="0"/>
              </a:spcAft>
              <a:buSzPts val="1300"/>
              <a:buNone/>
              <a:defRPr sz="1300"/>
            </a:lvl8pPr>
            <a:lvl9pPr lvl="8" algn="l">
              <a:lnSpc>
                <a:spcPct val="115000"/>
              </a:lnSpc>
              <a:spcBef>
                <a:spcPts val="1600"/>
              </a:spcBef>
              <a:spcAft>
                <a:spcPts val="1600"/>
              </a:spcAft>
              <a:buSzPts val="1300"/>
              <a:buNone/>
              <a:defRPr sz="1300"/>
            </a:lvl9pPr>
          </a:lstStyle>
          <a:p/>
        </p:txBody>
      </p:sp>
      <p:sp>
        <p:nvSpPr>
          <p:cNvPr id="162" name="Google Shape;162;p92"/>
          <p:cNvSpPr txBox="1"/>
          <p:nvPr>
            <p:ph idx="4" type="title"/>
          </p:nvPr>
        </p:nvSpPr>
        <p:spPr>
          <a:xfrm>
            <a:off x="1687050" y="3379447"/>
            <a:ext cx="57699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63" name="Google Shape;163;p92"/>
          <p:cNvSpPr txBox="1"/>
          <p:nvPr>
            <p:ph idx="5" type="subTitle"/>
          </p:nvPr>
        </p:nvSpPr>
        <p:spPr>
          <a:xfrm>
            <a:off x="2157450" y="4137524"/>
            <a:ext cx="4829100" cy="339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300"/>
              <a:buNone/>
              <a:defRPr sz="1300"/>
            </a:lvl1pPr>
            <a:lvl2pPr lvl="1" algn="l">
              <a:lnSpc>
                <a:spcPct val="115000"/>
              </a:lnSpc>
              <a:spcBef>
                <a:spcPts val="1600"/>
              </a:spcBef>
              <a:spcAft>
                <a:spcPts val="0"/>
              </a:spcAft>
              <a:buSzPts val="1300"/>
              <a:buNone/>
              <a:defRPr sz="1300"/>
            </a:lvl2pPr>
            <a:lvl3pPr lvl="2" algn="l">
              <a:lnSpc>
                <a:spcPct val="115000"/>
              </a:lnSpc>
              <a:spcBef>
                <a:spcPts val="1600"/>
              </a:spcBef>
              <a:spcAft>
                <a:spcPts val="0"/>
              </a:spcAft>
              <a:buSzPts val="1300"/>
              <a:buNone/>
              <a:defRPr sz="1300"/>
            </a:lvl3pPr>
            <a:lvl4pPr lvl="3" algn="l">
              <a:lnSpc>
                <a:spcPct val="115000"/>
              </a:lnSpc>
              <a:spcBef>
                <a:spcPts val="1600"/>
              </a:spcBef>
              <a:spcAft>
                <a:spcPts val="0"/>
              </a:spcAft>
              <a:buSzPts val="1300"/>
              <a:buNone/>
              <a:defRPr sz="1300"/>
            </a:lvl4pPr>
            <a:lvl5pPr lvl="4" algn="l">
              <a:lnSpc>
                <a:spcPct val="115000"/>
              </a:lnSpc>
              <a:spcBef>
                <a:spcPts val="1600"/>
              </a:spcBef>
              <a:spcAft>
                <a:spcPts val="0"/>
              </a:spcAft>
              <a:buSzPts val="1300"/>
              <a:buNone/>
              <a:defRPr sz="1300"/>
            </a:lvl5pPr>
            <a:lvl6pPr lvl="5" algn="l">
              <a:lnSpc>
                <a:spcPct val="115000"/>
              </a:lnSpc>
              <a:spcBef>
                <a:spcPts val="1600"/>
              </a:spcBef>
              <a:spcAft>
                <a:spcPts val="0"/>
              </a:spcAft>
              <a:buSzPts val="1300"/>
              <a:buNone/>
              <a:defRPr sz="1300"/>
            </a:lvl6pPr>
            <a:lvl7pPr lvl="6" algn="l">
              <a:lnSpc>
                <a:spcPct val="115000"/>
              </a:lnSpc>
              <a:spcBef>
                <a:spcPts val="1600"/>
              </a:spcBef>
              <a:spcAft>
                <a:spcPts val="0"/>
              </a:spcAft>
              <a:buSzPts val="1300"/>
              <a:buNone/>
              <a:defRPr sz="1300"/>
            </a:lvl7pPr>
            <a:lvl8pPr lvl="7" algn="l">
              <a:lnSpc>
                <a:spcPct val="115000"/>
              </a:lnSpc>
              <a:spcBef>
                <a:spcPts val="1600"/>
              </a:spcBef>
              <a:spcAft>
                <a:spcPts val="0"/>
              </a:spcAft>
              <a:buSzPts val="1300"/>
              <a:buNone/>
              <a:defRPr sz="1300"/>
            </a:lvl8pPr>
            <a:lvl9pPr lvl="8" algn="l">
              <a:lnSpc>
                <a:spcPct val="115000"/>
              </a:lnSpc>
              <a:spcBef>
                <a:spcPts val="1600"/>
              </a:spcBef>
              <a:spcAft>
                <a:spcPts val="1600"/>
              </a:spcAft>
              <a:buSzPts val="1300"/>
              <a:buNone/>
              <a:defRPr sz="13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7_1_1">
    <p:spTree>
      <p:nvGrpSpPr>
        <p:cNvPr id="14" name="Shape 14"/>
        <p:cNvGrpSpPr/>
        <p:nvPr/>
      </p:nvGrpSpPr>
      <p:grpSpPr>
        <a:xfrm>
          <a:off x="0" y="0"/>
          <a:ext cx="0" cy="0"/>
          <a:chOff x="0" y="0"/>
          <a:chExt cx="0" cy="0"/>
        </a:xfrm>
      </p:grpSpPr>
      <p:grpSp>
        <p:nvGrpSpPr>
          <p:cNvPr id="15" name="Google Shape;15;p75"/>
          <p:cNvGrpSpPr/>
          <p:nvPr/>
        </p:nvGrpSpPr>
        <p:grpSpPr>
          <a:xfrm>
            <a:off x="181325" y="172650"/>
            <a:ext cx="8781600" cy="4798200"/>
            <a:chOff x="181325" y="172650"/>
            <a:chExt cx="8781600" cy="4798200"/>
          </a:xfrm>
        </p:grpSpPr>
        <p:sp>
          <p:nvSpPr>
            <p:cNvPr id="16" name="Google Shape;16;p75"/>
            <p:cNvSpPr/>
            <p:nvPr/>
          </p:nvSpPr>
          <p:spPr>
            <a:xfrm>
              <a:off x="181800" y="172650"/>
              <a:ext cx="8780400" cy="4798200"/>
            </a:xfrm>
            <a:prstGeom prst="roundRect">
              <a:avLst>
                <a:gd fmla="val 5555"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 name="Google Shape;17;p75"/>
            <p:cNvCxnSpPr/>
            <p:nvPr/>
          </p:nvCxnSpPr>
          <p:spPr>
            <a:xfrm>
              <a:off x="181325" y="683100"/>
              <a:ext cx="8781600" cy="0"/>
            </a:xfrm>
            <a:prstGeom prst="straightConnector1">
              <a:avLst/>
            </a:prstGeom>
            <a:noFill/>
            <a:ln cap="flat" cmpd="sng" w="19050">
              <a:solidFill>
                <a:schemeClr val="dk1"/>
              </a:solidFill>
              <a:prstDash val="solid"/>
              <a:round/>
              <a:headEnd len="sm" w="sm" type="none"/>
              <a:tailEnd len="sm" w="sm" type="none"/>
            </a:ln>
          </p:spPr>
        </p:cxnSp>
      </p:grpSp>
      <p:sp>
        <p:nvSpPr>
          <p:cNvPr id="18" name="Google Shape;18;p75"/>
          <p:cNvSpPr txBox="1"/>
          <p:nvPr>
            <p:ph idx="1" type="body"/>
          </p:nvPr>
        </p:nvSpPr>
        <p:spPr>
          <a:xfrm>
            <a:off x="721725" y="1395600"/>
            <a:ext cx="7700400" cy="3213000"/>
          </a:xfrm>
          <a:prstGeom prst="rect">
            <a:avLst/>
          </a:prstGeom>
          <a:noFill/>
          <a:ln>
            <a:noFill/>
          </a:ln>
        </p:spPr>
        <p:txBody>
          <a:bodyPr anchorCtr="0" anchor="ctr"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AutoNum type="arabicPeriod"/>
              <a:defRPr sz="1100">
                <a:solidFill>
                  <a:schemeClr val="dk1"/>
                </a:solidFill>
              </a:defRPr>
            </a:lvl1pPr>
            <a:lvl2pPr indent="-317500" lvl="1" marL="914400" algn="l">
              <a:lnSpc>
                <a:spcPct val="115000"/>
              </a:lnSpc>
              <a:spcBef>
                <a:spcPts val="1600"/>
              </a:spcBef>
              <a:spcAft>
                <a:spcPts val="0"/>
              </a:spcAft>
              <a:buClr>
                <a:schemeClr val="dk1"/>
              </a:buClr>
              <a:buSzPts val="1400"/>
              <a:buAutoNum type="alphaLcPeriod"/>
              <a:defRPr sz="1400">
                <a:solidFill>
                  <a:schemeClr val="dk1"/>
                </a:solidFill>
              </a:defRPr>
            </a:lvl2pPr>
            <a:lvl3pPr indent="-317500" lvl="2" marL="1371600" algn="l">
              <a:lnSpc>
                <a:spcPct val="115000"/>
              </a:lnSpc>
              <a:spcBef>
                <a:spcPts val="1600"/>
              </a:spcBef>
              <a:spcAft>
                <a:spcPts val="0"/>
              </a:spcAft>
              <a:buClr>
                <a:schemeClr val="dk1"/>
              </a:buClr>
              <a:buSzPts val="1400"/>
              <a:buAutoNum type="romanLcPeriod"/>
              <a:defRPr sz="1400">
                <a:solidFill>
                  <a:schemeClr val="dk1"/>
                </a:solidFill>
              </a:defRPr>
            </a:lvl3pPr>
            <a:lvl4pPr indent="-317500" lvl="3" marL="1828800" algn="l">
              <a:lnSpc>
                <a:spcPct val="115000"/>
              </a:lnSpc>
              <a:spcBef>
                <a:spcPts val="1600"/>
              </a:spcBef>
              <a:spcAft>
                <a:spcPts val="0"/>
              </a:spcAft>
              <a:buClr>
                <a:schemeClr val="dk1"/>
              </a:buClr>
              <a:buSzPts val="1400"/>
              <a:buAutoNum type="arabicPeriod"/>
              <a:defRPr sz="1400">
                <a:solidFill>
                  <a:schemeClr val="dk1"/>
                </a:solidFill>
              </a:defRPr>
            </a:lvl4pPr>
            <a:lvl5pPr indent="-317500" lvl="4" marL="2286000" algn="l">
              <a:lnSpc>
                <a:spcPct val="115000"/>
              </a:lnSpc>
              <a:spcBef>
                <a:spcPts val="1600"/>
              </a:spcBef>
              <a:spcAft>
                <a:spcPts val="0"/>
              </a:spcAft>
              <a:buClr>
                <a:schemeClr val="dk1"/>
              </a:buClr>
              <a:buSzPts val="1400"/>
              <a:buAutoNum type="alphaLcPeriod"/>
              <a:defRPr sz="1400">
                <a:solidFill>
                  <a:schemeClr val="dk1"/>
                </a:solidFill>
              </a:defRPr>
            </a:lvl5pPr>
            <a:lvl6pPr indent="-317500" lvl="5" marL="2743200" algn="l">
              <a:lnSpc>
                <a:spcPct val="115000"/>
              </a:lnSpc>
              <a:spcBef>
                <a:spcPts val="1600"/>
              </a:spcBef>
              <a:spcAft>
                <a:spcPts val="0"/>
              </a:spcAft>
              <a:buClr>
                <a:schemeClr val="dk1"/>
              </a:buClr>
              <a:buSzPts val="1400"/>
              <a:buAutoNum type="romanLcPeriod"/>
              <a:defRPr sz="1400">
                <a:solidFill>
                  <a:schemeClr val="dk1"/>
                </a:solidFill>
              </a:defRPr>
            </a:lvl6pPr>
            <a:lvl7pPr indent="-317500" lvl="6" marL="3200400" algn="l">
              <a:lnSpc>
                <a:spcPct val="115000"/>
              </a:lnSpc>
              <a:spcBef>
                <a:spcPts val="1600"/>
              </a:spcBef>
              <a:spcAft>
                <a:spcPts val="0"/>
              </a:spcAft>
              <a:buClr>
                <a:schemeClr val="dk1"/>
              </a:buClr>
              <a:buSzPts val="1400"/>
              <a:buAutoNum type="arabicPeriod"/>
              <a:defRPr sz="1400">
                <a:solidFill>
                  <a:schemeClr val="dk1"/>
                </a:solidFill>
              </a:defRPr>
            </a:lvl7pPr>
            <a:lvl8pPr indent="-317500" lvl="7" marL="3657600" algn="l">
              <a:lnSpc>
                <a:spcPct val="115000"/>
              </a:lnSpc>
              <a:spcBef>
                <a:spcPts val="1600"/>
              </a:spcBef>
              <a:spcAft>
                <a:spcPts val="0"/>
              </a:spcAft>
              <a:buClr>
                <a:schemeClr val="dk1"/>
              </a:buClr>
              <a:buSzPts val="1400"/>
              <a:buAutoNum type="alphaLcPeriod"/>
              <a:defRPr sz="1400">
                <a:solidFill>
                  <a:schemeClr val="dk1"/>
                </a:solidFill>
              </a:defRPr>
            </a:lvl8pPr>
            <a:lvl9pPr indent="-317500" lvl="8" marL="4114800" algn="l">
              <a:lnSpc>
                <a:spcPct val="115000"/>
              </a:lnSpc>
              <a:spcBef>
                <a:spcPts val="1600"/>
              </a:spcBef>
              <a:spcAft>
                <a:spcPts val="1600"/>
              </a:spcAft>
              <a:buClr>
                <a:schemeClr val="dk1"/>
              </a:buClr>
              <a:buSzPts val="1400"/>
              <a:buAutoNum type="romanLcPeriod"/>
              <a:defRPr sz="1400">
                <a:solidFill>
                  <a:schemeClr val="dk1"/>
                </a:solidFill>
              </a:defRPr>
            </a:lvl9pPr>
          </a:lstStyle>
          <a:p/>
        </p:txBody>
      </p:sp>
      <p:sp>
        <p:nvSpPr>
          <p:cNvPr id="19" name="Google Shape;19;p75"/>
          <p:cNvSpPr txBox="1"/>
          <p:nvPr>
            <p:ph type="title"/>
          </p:nvPr>
        </p:nvSpPr>
        <p:spPr>
          <a:xfrm>
            <a:off x="713225" y="825000"/>
            <a:ext cx="7717500" cy="570600"/>
          </a:xfrm>
          <a:prstGeom prst="rect">
            <a:avLst/>
          </a:prstGeom>
          <a:noFill/>
          <a:ln>
            <a:noFill/>
          </a:ln>
        </p:spPr>
        <p:txBody>
          <a:bodyPr anchorCtr="0" anchor="ctr" bIns="91425" lIns="91425" spcFirstLastPara="1" rIns="91425" wrap="square" tIns="91425">
            <a:noAutofit/>
          </a:bodyPr>
          <a:lstStyle>
            <a:lvl1pPr lvl="0" algn="ctr">
              <a:lnSpc>
                <a:spcPct val="70000"/>
              </a:lnSpc>
              <a:spcBef>
                <a:spcPts val="0"/>
              </a:spcBef>
              <a:spcAft>
                <a:spcPts val="0"/>
              </a:spcAft>
              <a:buClr>
                <a:schemeClr val="dk1"/>
              </a:buClr>
              <a:buSzPts val="2800"/>
              <a:buFont typeface="Playfair Display ExtraBold"/>
              <a:buNone/>
              <a:defRPr i="0" sz="3000">
                <a:solidFill>
                  <a:schemeClr val="dk1"/>
                </a:solidFill>
              </a:defRPr>
            </a:lvl1pPr>
            <a:lvl2pPr lvl="1"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2pPr>
            <a:lvl3pPr lvl="2"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3pPr>
            <a:lvl4pPr lvl="3"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4pPr>
            <a:lvl5pPr lvl="4"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5pPr>
            <a:lvl6pPr lvl="5"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6pPr>
            <a:lvl7pPr lvl="6"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7pPr>
            <a:lvl8pPr lvl="7"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8pPr>
            <a:lvl9pPr lvl="8"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164" name="Shape 164"/>
        <p:cNvGrpSpPr/>
        <p:nvPr/>
      </p:nvGrpSpPr>
      <p:grpSpPr>
        <a:xfrm>
          <a:off x="0" y="0"/>
          <a:ext cx="0" cy="0"/>
          <a:chOff x="0" y="0"/>
          <a:chExt cx="0" cy="0"/>
        </a:xfrm>
      </p:grpSpPr>
      <p:sp>
        <p:nvSpPr>
          <p:cNvPr id="165" name="Google Shape;165;p93"/>
          <p:cNvSpPr/>
          <p:nvPr/>
        </p:nvSpPr>
        <p:spPr>
          <a:xfrm>
            <a:off x="181800" y="539500"/>
            <a:ext cx="8768700" cy="799200"/>
          </a:xfrm>
          <a:prstGeom prst="roundRect">
            <a:avLst>
              <a:gd fmla="val 33352"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93"/>
          <p:cNvSpPr txBox="1"/>
          <p:nvPr>
            <p:ph type="title"/>
          </p:nvPr>
        </p:nvSpPr>
        <p:spPr>
          <a:xfrm>
            <a:off x="713225" y="683075"/>
            <a:ext cx="7717500" cy="570600"/>
          </a:xfrm>
          <a:prstGeom prst="rect">
            <a:avLst/>
          </a:prstGeom>
          <a:noFill/>
          <a:ln>
            <a:noFill/>
          </a:ln>
        </p:spPr>
        <p:txBody>
          <a:bodyPr anchorCtr="0" anchor="ctr" bIns="91425" lIns="91425" spcFirstLastPara="1" rIns="91425" wrap="square" tIns="91425">
            <a:noAutofit/>
          </a:bodyPr>
          <a:lstStyle>
            <a:lvl1pPr lvl="0" algn="ctr">
              <a:lnSpc>
                <a:spcPct val="70000"/>
              </a:lnSpc>
              <a:spcBef>
                <a:spcPts val="0"/>
              </a:spcBef>
              <a:spcAft>
                <a:spcPts val="0"/>
              </a:spcAft>
              <a:buClr>
                <a:schemeClr val="dk1"/>
              </a:buClr>
              <a:buSzPts val="2800"/>
              <a:buFont typeface="Playfair Display ExtraBold"/>
              <a:buNone/>
              <a:defRPr i="0" sz="3000">
                <a:solidFill>
                  <a:schemeClr val="dk1"/>
                </a:solidFill>
              </a:defRPr>
            </a:lvl1pPr>
            <a:lvl2pPr lvl="1"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2pPr>
            <a:lvl3pPr lvl="2"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3pPr>
            <a:lvl4pPr lvl="3"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4pPr>
            <a:lvl5pPr lvl="4"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5pPr>
            <a:lvl6pPr lvl="5"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6pPr>
            <a:lvl7pPr lvl="6"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7pPr>
            <a:lvl8pPr lvl="7"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8pPr>
            <a:lvl9pPr lvl="8"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9pPr>
          </a:lstStyle>
          <a:p/>
        </p:txBody>
      </p:sp>
      <p:cxnSp>
        <p:nvCxnSpPr>
          <p:cNvPr id="167" name="Google Shape;167;p93"/>
          <p:cNvCxnSpPr/>
          <p:nvPr/>
        </p:nvCxnSpPr>
        <p:spPr>
          <a:xfrm>
            <a:off x="194350" y="4608575"/>
            <a:ext cx="8768700" cy="0"/>
          </a:xfrm>
          <a:prstGeom prst="straightConnector1">
            <a:avLst/>
          </a:prstGeom>
          <a:noFill/>
          <a:ln cap="flat" cmpd="sng" w="19050">
            <a:solidFill>
              <a:schemeClr val="dk1"/>
            </a:solidFill>
            <a:prstDash val="solid"/>
            <a:round/>
            <a:headEnd len="sm" w="sm" type="none"/>
            <a:tailEnd len="sm" w="sm" type="none"/>
          </a:ln>
        </p:spPr>
      </p:cxnSp>
      <p:cxnSp>
        <p:nvCxnSpPr>
          <p:cNvPr id="168" name="Google Shape;168;p93"/>
          <p:cNvCxnSpPr/>
          <p:nvPr/>
        </p:nvCxnSpPr>
        <p:spPr>
          <a:xfrm>
            <a:off x="194350" y="261700"/>
            <a:ext cx="8768700" cy="0"/>
          </a:xfrm>
          <a:prstGeom prst="straightConnector1">
            <a:avLst/>
          </a:prstGeom>
          <a:noFill/>
          <a:ln cap="flat" cmpd="sng" w="19050">
            <a:solidFill>
              <a:schemeClr val="dk1"/>
            </a:solidFill>
            <a:prstDash val="solid"/>
            <a:round/>
            <a:headEnd len="sm" w="sm" type="none"/>
            <a:tailEnd len="sm" w="sm" type="none"/>
          </a:ln>
        </p:spPr>
      </p:cxnSp>
      <p:sp>
        <p:nvSpPr>
          <p:cNvPr id="169" name="Google Shape;169;p93"/>
          <p:cNvSpPr txBox="1"/>
          <p:nvPr>
            <p:ph idx="2" type="ctrTitle"/>
          </p:nvPr>
        </p:nvSpPr>
        <p:spPr>
          <a:xfrm>
            <a:off x="6217963" y="3862422"/>
            <a:ext cx="22128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b="0" sz="1300">
                <a:latin typeface="Merriweather"/>
                <a:ea typeface="Merriweather"/>
                <a:cs typeface="Merriweather"/>
                <a:sym typeface="Merriweather"/>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70" name="Google Shape;170;p93"/>
          <p:cNvSpPr txBox="1"/>
          <p:nvPr>
            <p:ph idx="1" type="subTitle"/>
          </p:nvPr>
        </p:nvSpPr>
        <p:spPr>
          <a:xfrm>
            <a:off x="3465600" y="3410814"/>
            <a:ext cx="2212800" cy="40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b="1" sz="2300">
                <a:latin typeface="Cormorant Garamond"/>
                <a:ea typeface="Cormorant Garamond"/>
                <a:cs typeface="Cormorant Garamond"/>
                <a:sym typeface="Cormorant Garamo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1" name="Google Shape;171;p93"/>
          <p:cNvSpPr txBox="1"/>
          <p:nvPr>
            <p:ph idx="3" type="ctrTitle"/>
          </p:nvPr>
        </p:nvSpPr>
        <p:spPr>
          <a:xfrm>
            <a:off x="713219" y="3410814"/>
            <a:ext cx="2212800" cy="40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23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72" name="Google Shape;172;p93"/>
          <p:cNvSpPr txBox="1"/>
          <p:nvPr>
            <p:ph idx="4" type="subTitle"/>
          </p:nvPr>
        </p:nvSpPr>
        <p:spPr>
          <a:xfrm>
            <a:off x="713219" y="3864072"/>
            <a:ext cx="2212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3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3" name="Google Shape;173;p93"/>
          <p:cNvSpPr txBox="1"/>
          <p:nvPr>
            <p:ph idx="5" type="ctrTitle"/>
          </p:nvPr>
        </p:nvSpPr>
        <p:spPr>
          <a:xfrm>
            <a:off x="6217963" y="3410814"/>
            <a:ext cx="2212800" cy="40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23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74" name="Google Shape;174;p93"/>
          <p:cNvSpPr txBox="1"/>
          <p:nvPr>
            <p:ph idx="6" type="subTitle"/>
          </p:nvPr>
        </p:nvSpPr>
        <p:spPr>
          <a:xfrm>
            <a:off x="3465600" y="3862422"/>
            <a:ext cx="22128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3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5" name="Google Shape;175;p93"/>
          <p:cNvSpPr txBox="1"/>
          <p:nvPr>
            <p:ph idx="7" type="title"/>
          </p:nvPr>
        </p:nvSpPr>
        <p:spPr>
          <a:xfrm>
            <a:off x="1352669" y="2827717"/>
            <a:ext cx="933900" cy="53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b="1" sz="30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6" name="Google Shape;176;p93"/>
          <p:cNvSpPr txBox="1"/>
          <p:nvPr>
            <p:ph idx="8" type="title"/>
          </p:nvPr>
        </p:nvSpPr>
        <p:spPr>
          <a:xfrm>
            <a:off x="4105050" y="2827717"/>
            <a:ext cx="933900" cy="53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b="1" sz="30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7" name="Google Shape;177;p93"/>
          <p:cNvSpPr txBox="1"/>
          <p:nvPr>
            <p:ph idx="9" type="title"/>
          </p:nvPr>
        </p:nvSpPr>
        <p:spPr>
          <a:xfrm>
            <a:off x="6857413" y="2827717"/>
            <a:ext cx="933900" cy="53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b="1" sz="30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78" name="Shape 178"/>
        <p:cNvGrpSpPr/>
        <p:nvPr/>
      </p:nvGrpSpPr>
      <p:grpSpPr>
        <a:xfrm>
          <a:off x="0" y="0"/>
          <a:ext cx="0" cy="0"/>
          <a:chOff x="0" y="0"/>
          <a:chExt cx="0" cy="0"/>
        </a:xfrm>
      </p:grpSpPr>
      <p:cxnSp>
        <p:nvCxnSpPr>
          <p:cNvPr id="179" name="Google Shape;179;p94"/>
          <p:cNvCxnSpPr/>
          <p:nvPr/>
        </p:nvCxnSpPr>
        <p:spPr>
          <a:xfrm>
            <a:off x="194350" y="4608575"/>
            <a:ext cx="8768700" cy="0"/>
          </a:xfrm>
          <a:prstGeom prst="straightConnector1">
            <a:avLst/>
          </a:prstGeom>
          <a:noFill/>
          <a:ln cap="flat" cmpd="sng" w="19050">
            <a:solidFill>
              <a:schemeClr val="dk1"/>
            </a:solidFill>
            <a:prstDash val="solid"/>
            <a:round/>
            <a:headEnd len="sm" w="sm" type="none"/>
            <a:tailEnd len="sm" w="sm" type="none"/>
          </a:ln>
        </p:spPr>
      </p:cxnSp>
      <p:cxnSp>
        <p:nvCxnSpPr>
          <p:cNvPr id="180" name="Google Shape;180;p94"/>
          <p:cNvCxnSpPr/>
          <p:nvPr/>
        </p:nvCxnSpPr>
        <p:spPr>
          <a:xfrm>
            <a:off x="194350" y="261700"/>
            <a:ext cx="8768700" cy="0"/>
          </a:xfrm>
          <a:prstGeom prst="straightConnector1">
            <a:avLst/>
          </a:prstGeom>
          <a:noFill/>
          <a:ln cap="flat" cmpd="sng" w="19050">
            <a:solidFill>
              <a:schemeClr val="dk1"/>
            </a:solidFill>
            <a:prstDash val="solid"/>
            <a:round/>
            <a:headEnd len="sm" w="sm" type="none"/>
            <a:tailEnd len="sm" w="sm" type="none"/>
          </a:ln>
        </p:spPr>
      </p:cxnSp>
      <p:sp>
        <p:nvSpPr>
          <p:cNvPr id="181" name="Google Shape;181;p94"/>
          <p:cNvSpPr/>
          <p:nvPr/>
        </p:nvSpPr>
        <p:spPr>
          <a:xfrm>
            <a:off x="181800" y="539500"/>
            <a:ext cx="8768700" cy="799200"/>
          </a:xfrm>
          <a:prstGeom prst="roundRect">
            <a:avLst>
              <a:gd fmla="val 33352"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94"/>
          <p:cNvSpPr txBox="1"/>
          <p:nvPr>
            <p:ph type="ctrTitle"/>
          </p:nvPr>
        </p:nvSpPr>
        <p:spPr>
          <a:xfrm>
            <a:off x="3787345" y="1998127"/>
            <a:ext cx="2074800" cy="40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600"/>
              <a:buNone/>
              <a:defRPr sz="21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83" name="Google Shape;183;p94"/>
          <p:cNvSpPr txBox="1"/>
          <p:nvPr>
            <p:ph idx="1" type="subTitle"/>
          </p:nvPr>
        </p:nvSpPr>
        <p:spPr>
          <a:xfrm>
            <a:off x="3786895" y="2449787"/>
            <a:ext cx="2075700" cy="40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400"/>
              <a:buNone/>
              <a:defRPr sz="13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4" name="Google Shape;184;p94"/>
          <p:cNvSpPr txBox="1"/>
          <p:nvPr>
            <p:ph idx="2" type="ctrTitle"/>
          </p:nvPr>
        </p:nvSpPr>
        <p:spPr>
          <a:xfrm>
            <a:off x="3786895" y="3428231"/>
            <a:ext cx="2075700" cy="40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600"/>
              <a:buNone/>
              <a:defRPr sz="21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85" name="Google Shape;185;p94"/>
          <p:cNvSpPr txBox="1"/>
          <p:nvPr>
            <p:ph idx="3" type="subTitle"/>
          </p:nvPr>
        </p:nvSpPr>
        <p:spPr>
          <a:xfrm>
            <a:off x="3786895" y="3877449"/>
            <a:ext cx="2075700" cy="40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400"/>
              <a:buNone/>
              <a:defRPr sz="13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6" name="Google Shape;186;p94"/>
          <p:cNvSpPr txBox="1"/>
          <p:nvPr>
            <p:ph idx="4" type="ctrTitle"/>
          </p:nvPr>
        </p:nvSpPr>
        <p:spPr>
          <a:xfrm>
            <a:off x="6355027" y="1998127"/>
            <a:ext cx="2075700" cy="40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600"/>
              <a:buNone/>
              <a:defRPr sz="21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87" name="Google Shape;187;p94"/>
          <p:cNvSpPr txBox="1"/>
          <p:nvPr>
            <p:ph idx="5" type="subTitle"/>
          </p:nvPr>
        </p:nvSpPr>
        <p:spPr>
          <a:xfrm>
            <a:off x="6355027" y="2449787"/>
            <a:ext cx="2075700" cy="40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400"/>
              <a:buNone/>
              <a:defRPr sz="13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8" name="Google Shape;188;p94"/>
          <p:cNvSpPr txBox="1"/>
          <p:nvPr>
            <p:ph idx="6" type="ctrTitle"/>
          </p:nvPr>
        </p:nvSpPr>
        <p:spPr>
          <a:xfrm>
            <a:off x="6355027" y="3428231"/>
            <a:ext cx="2075700" cy="40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600"/>
              <a:buNone/>
              <a:defRPr sz="21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89" name="Google Shape;189;p94"/>
          <p:cNvSpPr txBox="1"/>
          <p:nvPr>
            <p:ph idx="7" type="subTitle"/>
          </p:nvPr>
        </p:nvSpPr>
        <p:spPr>
          <a:xfrm>
            <a:off x="6355027" y="3877449"/>
            <a:ext cx="2075700" cy="40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400"/>
              <a:buNone/>
              <a:defRPr sz="13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0" name="Google Shape;190;p94"/>
          <p:cNvSpPr txBox="1"/>
          <p:nvPr>
            <p:ph idx="8" type="title"/>
          </p:nvPr>
        </p:nvSpPr>
        <p:spPr>
          <a:xfrm>
            <a:off x="713225" y="683075"/>
            <a:ext cx="7717500" cy="570600"/>
          </a:xfrm>
          <a:prstGeom prst="rect">
            <a:avLst/>
          </a:prstGeom>
          <a:noFill/>
          <a:ln>
            <a:noFill/>
          </a:ln>
        </p:spPr>
        <p:txBody>
          <a:bodyPr anchorCtr="0" anchor="ctr" bIns="91425" lIns="91425" spcFirstLastPara="1" rIns="91425" wrap="square" tIns="91425">
            <a:noAutofit/>
          </a:bodyPr>
          <a:lstStyle>
            <a:lvl1pPr lvl="0" algn="ctr">
              <a:lnSpc>
                <a:spcPct val="70000"/>
              </a:lnSpc>
              <a:spcBef>
                <a:spcPts val="0"/>
              </a:spcBef>
              <a:spcAft>
                <a:spcPts val="0"/>
              </a:spcAft>
              <a:buClr>
                <a:schemeClr val="dk1"/>
              </a:buClr>
              <a:buSzPts val="2800"/>
              <a:buFont typeface="Playfair Display ExtraBold"/>
              <a:buNone/>
              <a:defRPr i="0" sz="3000">
                <a:solidFill>
                  <a:schemeClr val="dk1"/>
                </a:solidFill>
              </a:defRPr>
            </a:lvl1pPr>
            <a:lvl2pPr lvl="1"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2pPr>
            <a:lvl3pPr lvl="2"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3pPr>
            <a:lvl4pPr lvl="3"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4pPr>
            <a:lvl5pPr lvl="4"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5pPr>
            <a:lvl6pPr lvl="5"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6pPr>
            <a:lvl7pPr lvl="6"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7pPr>
            <a:lvl8pPr lvl="7"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8pPr>
            <a:lvl9pPr lvl="8"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2">
    <p:spTree>
      <p:nvGrpSpPr>
        <p:cNvPr id="191" name="Shape 191"/>
        <p:cNvGrpSpPr/>
        <p:nvPr/>
      </p:nvGrpSpPr>
      <p:grpSpPr>
        <a:xfrm>
          <a:off x="0" y="0"/>
          <a:ext cx="0" cy="0"/>
          <a:chOff x="0" y="0"/>
          <a:chExt cx="0" cy="0"/>
        </a:xfrm>
      </p:grpSpPr>
      <p:sp>
        <p:nvSpPr>
          <p:cNvPr id="192" name="Google Shape;192;p95"/>
          <p:cNvSpPr txBox="1"/>
          <p:nvPr>
            <p:ph idx="1" type="subTitle"/>
          </p:nvPr>
        </p:nvSpPr>
        <p:spPr>
          <a:xfrm>
            <a:off x="720000" y="2484763"/>
            <a:ext cx="2876700" cy="85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300"/>
              <a:buNone/>
              <a:defRPr sz="1300">
                <a:solidFill>
                  <a:schemeClr val="dk1"/>
                </a:solidFill>
              </a:defRPr>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193" name="Google Shape;193;p95"/>
          <p:cNvSpPr txBox="1"/>
          <p:nvPr>
            <p:ph type="title"/>
          </p:nvPr>
        </p:nvSpPr>
        <p:spPr>
          <a:xfrm>
            <a:off x="720000" y="1805838"/>
            <a:ext cx="2876700" cy="56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300"/>
              <a:buNone/>
              <a:defRPr b="1"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194" name="Google Shape;194;p95"/>
          <p:cNvCxnSpPr/>
          <p:nvPr/>
        </p:nvCxnSpPr>
        <p:spPr>
          <a:xfrm>
            <a:off x="713250" y="715825"/>
            <a:ext cx="7717500" cy="0"/>
          </a:xfrm>
          <a:prstGeom prst="straightConnector1">
            <a:avLst/>
          </a:prstGeom>
          <a:noFill/>
          <a:ln cap="flat" cmpd="sng" w="19050">
            <a:solidFill>
              <a:schemeClr val="dk1"/>
            </a:solidFill>
            <a:prstDash val="solid"/>
            <a:round/>
            <a:headEnd len="sm" w="sm" type="none"/>
            <a:tailEnd len="sm" w="sm" type="none"/>
          </a:ln>
        </p:spPr>
      </p:cxnSp>
      <p:cxnSp>
        <p:nvCxnSpPr>
          <p:cNvPr id="195" name="Google Shape;195;p95"/>
          <p:cNvCxnSpPr/>
          <p:nvPr/>
        </p:nvCxnSpPr>
        <p:spPr>
          <a:xfrm>
            <a:off x="713250" y="4427675"/>
            <a:ext cx="77175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7_1_1_1_2_1">
    <p:spTree>
      <p:nvGrpSpPr>
        <p:cNvPr id="196" name="Shape 196"/>
        <p:cNvGrpSpPr/>
        <p:nvPr/>
      </p:nvGrpSpPr>
      <p:grpSpPr>
        <a:xfrm>
          <a:off x="0" y="0"/>
          <a:ext cx="0" cy="0"/>
          <a:chOff x="0" y="0"/>
          <a:chExt cx="0" cy="0"/>
        </a:xfrm>
      </p:grpSpPr>
      <p:sp>
        <p:nvSpPr>
          <p:cNvPr id="197" name="Google Shape;197;p96"/>
          <p:cNvSpPr/>
          <p:nvPr/>
        </p:nvSpPr>
        <p:spPr>
          <a:xfrm>
            <a:off x="181800" y="539500"/>
            <a:ext cx="8768700" cy="799200"/>
          </a:xfrm>
          <a:prstGeom prst="roundRect">
            <a:avLst>
              <a:gd fmla="val 33352"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96"/>
          <p:cNvSpPr txBox="1"/>
          <p:nvPr>
            <p:ph type="ctrTitle"/>
          </p:nvPr>
        </p:nvSpPr>
        <p:spPr>
          <a:xfrm>
            <a:off x="3137670" y="2083918"/>
            <a:ext cx="2868600" cy="40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600"/>
              <a:buNone/>
              <a:defRPr sz="21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99" name="Google Shape;199;p96"/>
          <p:cNvSpPr txBox="1"/>
          <p:nvPr>
            <p:ph idx="1" type="subTitle"/>
          </p:nvPr>
        </p:nvSpPr>
        <p:spPr>
          <a:xfrm>
            <a:off x="766375" y="2812808"/>
            <a:ext cx="3690000" cy="133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400"/>
              <a:buChar char="●"/>
              <a:defRPr sz="1300">
                <a:solidFill>
                  <a:schemeClr val="dk1"/>
                </a:solidFil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00" name="Google Shape;200;p96"/>
          <p:cNvSpPr txBox="1"/>
          <p:nvPr>
            <p:ph idx="2" type="subTitle"/>
          </p:nvPr>
        </p:nvSpPr>
        <p:spPr>
          <a:xfrm>
            <a:off x="4690949" y="2812275"/>
            <a:ext cx="3686700" cy="133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400"/>
              <a:buChar char="●"/>
              <a:defRPr sz="1300">
                <a:solidFill>
                  <a:schemeClr val="hlink"/>
                </a:solidFil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01" name="Google Shape;201;p96"/>
          <p:cNvSpPr txBox="1"/>
          <p:nvPr>
            <p:ph idx="3" type="title"/>
          </p:nvPr>
        </p:nvSpPr>
        <p:spPr>
          <a:xfrm>
            <a:off x="713225" y="683075"/>
            <a:ext cx="7717500" cy="570600"/>
          </a:xfrm>
          <a:prstGeom prst="rect">
            <a:avLst/>
          </a:prstGeom>
          <a:noFill/>
          <a:ln>
            <a:noFill/>
          </a:ln>
        </p:spPr>
        <p:txBody>
          <a:bodyPr anchorCtr="0" anchor="ctr" bIns="91425" lIns="91425" spcFirstLastPara="1" rIns="91425" wrap="square" tIns="91425">
            <a:noAutofit/>
          </a:bodyPr>
          <a:lstStyle>
            <a:lvl1pPr lvl="0" algn="ctr">
              <a:lnSpc>
                <a:spcPct val="70000"/>
              </a:lnSpc>
              <a:spcBef>
                <a:spcPts val="0"/>
              </a:spcBef>
              <a:spcAft>
                <a:spcPts val="0"/>
              </a:spcAft>
              <a:buClr>
                <a:schemeClr val="dk1"/>
              </a:buClr>
              <a:buSzPts val="2800"/>
              <a:buFont typeface="Playfair Display ExtraBold"/>
              <a:buNone/>
              <a:defRPr i="0" sz="3000">
                <a:solidFill>
                  <a:schemeClr val="dk1"/>
                </a:solidFill>
              </a:defRPr>
            </a:lvl1pPr>
            <a:lvl2pPr lvl="1"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2pPr>
            <a:lvl3pPr lvl="2"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3pPr>
            <a:lvl4pPr lvl="3"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4pPr>
            <a:lvl5pPr lvl="4"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5pPr>
            <a:lvl6pPr lvl="5"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6pPr>
            <a:lvl7pPr lvl="6"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7pPr>
            <a:lvl8pPr lvl="7"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8pPr>
            <a:lvl9pPr lvl="8"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7_1_1_1_2">
    <p:spTree>
      <p:nvGrpSpPr>
        <p:cNvPr id="202" name="Shape 202"/>
        <p:cNvGrpSpPr/>
        <p:nvPr/>
      </p:nvGrpSpPr>
      <p:grpSpPr>
        <a:xfrm>
          <a:off x="0" y="0"/>
          <a:ext cx="0" cy="0"/>
          <a:chOff x="0" y="0"/>
          <a:chExt cx="0" cy="0"/>
        </a:xfrm>
      </p:grpSpPr>
      <p:sp>
        <p:nvSpPr>
          <p:cNvPr id="203" name="Google Shape;203;p97"/>
          <p:cNvSpPr/>
          <p:nvPr/>
        </p:nvSpPr>
        <p:spPr>
          <a:xfrm>
            <a:off x="181800" y="539500"/>
            <a:ext cx="8768700" cy="799200"/>
          </a:xfrm>
          <a:prstGeom prst="roundRect">
            <a:avLst>
              <a:gd fmla="val 33352"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97"/>
          <p:cNvSpPr txBox="1"/>
          <p:nvPr>
            <p:ph type="ctrTitle"/>
          </p:nvPr>
        </p:nvSpPr>
        <p:spPr>
          <a:xfrm>
            <a:off x="1260720" y="1859293"/>
            <a:ext cx="2868600" cy="40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600"/>
              <a:buNone/>
              <a:defRPr sz="21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05" name="Google Shape;205;p97"/>
          <p:cNvSpPr txBox="1"/>
          <p:nvPr>
            <p:ph idx="1" type="subTitle"/>
          </p:nvPr>
        </p:nvSpPr>
        <p:spPr>
          <a:xfrm>
            <a:off x="928620" y="2262495"/>
            <a:ext cx="3532800" cy="224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400"/>
              <a:buChar char="●"/>
              <a:defRPr sz="1300">
                <a:solidFill>
                  <a:schemeClr val="dk1"/>
                </a:solidFil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06" name="Google Shape;206;p97"/>
          <p:cNvSpPr txBox="1"/>
          <p:nvPr>
            <p:ph idx="2" type="ctrTitle"/>
          </p:nvPr>
        </p:nvSpPr>
        <p:spPr>
          <a:xfrm>
            <a:off x="5016330" y="1859293"/>
            <a:ext cx="2868600" cy="40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600"/>
              <a:buNone/>
              <a:defRPr sz="21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07" name="Google Shape;207;p97"/>
          <p:cNvSpPr txBox="1"/>
          <p:nvPr>
            <p:ph idx="3" type="subTitle"/>
          </p:nvPr>
        </p:nvSpPr>
        <p:spPr>
          <a:xfrm>
            <a:off x="4685880" y="2261595"/>
            <a:ext cx="3529500" cy="224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400"/>
              <a:buChar char="●"/>
              <a:defRPr sz="1300">
                <a:solidFill>
                  <a:schemeClr val="hlink"/>
                </a:solidFill>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08" name="Google Shape;208;p97"/>
          <p:cNvSpPr txBox="1"/>
          <p:nvPr>
            <p:ph idx="4" type="title"/>
          </p:nvPr>
        </p:nvSpPr>
        <p:spPr>
          <a:xfrm>
            <a:off x="713225" y="683075"/>
            <a:ext cx="7717500" cy="570600"/>
          </a:xfrm>
          <a:prstGeom prst="rect">
            <a:avLst/>
          </a:prstGeom>
          <a:noFill/>
          <a:ln>
            <a:noFill/>
          </a:ln>
        </p:spPr>
        <p:txBody>
          <a:bodyPr anchorCtr="0" anchor="ctr" bIns="91425" lIns="91425" spcFirstLastPara="1" rIns="91425" wrap="square" tIns="91425">
            <a:noAutofit/>
          </a:bodyPr>
          <a:lstStyle>
            <a:lvl1pPr lvl="0" algn="ctr">
              <a:lnSpc>
                <a:spcPct val="70000"/>
              </a:lnSpc>
              <a:spcBef>
                <a:spcPts val="0"/>
              </a:spcBef>
              <a:spcAft>
                <a:spcPts val="0"/>
              </a:spcAft>
              <a:buClr>
                <a:schemeClr val="dk1"/>
              </a:buClr>
              <a:buSzPts val="2800"/>
              <a:buFont typeface="Playfair Display ExtraBold"/>
              <a:buNone/>
              <a:defRPr i="0" sz="3000">
                <a:solidFill>
                  <a:schemeClr val="dk1"/>
                </a:solidFill>
              </a:defRPr>
            </a:lvl1pPr>
            <a:lvl2pPr lvl="1"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2pPr>
            <a:lvl3pPr lvl="2"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3pPr>
            <a:lvl4pPr lvl="3"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4pPr>
            <a:lvl5pPr lvl="4"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5pPr>
            <a:lvl6pPr lvl="5"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6pPr>
            <a:lvl7pPr lvl="6"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7pPr>
            <a:lvl8pPr lvl="7"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8pPr>
            <a:lvl9pPr lvl="8"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6">
    <p:bg>
      <p:bgPr>
        <a:solidFill>
          <a:srgbClr val="FFFFFF"/>
        </a:solidFill>
      </p:bgPr>
    </p:bg>
    <p:spTree>
      <p:nvGrpSpPr>
        <p:cNvPr id="209" name="Shape 20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10" name="Shape 210"/>
        <p:cNvGrpSpPr/>
        <p:nvPr/>
      </p:nvGrpSpPr>
      <p:grpSpPr>
        <a:xfrm>
          <a:off x="0" y="0"/>
          <a:ext cx="0" cy="0"/>
          <a:chOff x="0" y="0"/>
          <a:chExt cx="0" cy="0"/>
        </a:xfrm>
      </p:grpSpPr>
      <p:cxnSp>
        <p:nvCxnSpPr>
          <p:cNvPr id="211" name="Google Shape;211;p102"/>
          <p:cNvCxnSpPr/>
          <p:nvPr/>
        </p:nvCxnSpPr>
        <p:spPr>
          <a:xfrm>
            <a:off x="194350" y="4608575"/>
            <a:ext cx="8768700" cy="0"/>
          </a:xfrm>
          <a:prstGeom prst="straightConnector1">
            <a:avLst/>
          </a:prstGeom>
          <a:noFill/>
          <a:ln cap="flat" cmpd="sng" w="19050">
            <a:solidFill>
              <a:srgbClr val="1B2119"/>
            </a:solidFill>
            <a:prstDash val="solid"/>
            <a:round/>
            <a:headEnd len="sm" w="sm" type="none"/>
            <a:tailEnd len="sm" w="sm" type="none"/>
          </a:ln>
        </p:spPr>
      </p:cxnSp>
      <p:cxnSp>
        <p:nvCxnSpPr>
          <p:cNvPr id="212" name="Google Shape;212;p102"/>
          <p:cNvCxnSpPr/>
          <p:nvPr/>
        </p:nvCxnSpPr>
        <p:spPr>
          <a:xfrm>
            <a:off x="194350" y="261700"/>
            <a:ext cx="8768700" cy="0"/>
          </a:xfrm>
          <a:prstGeom prst="straightConnector1">
            <a:avLst/>
          </a:prstGeom>
          <a:noFill/>
          <a:ln cap="flat" cmpd="sng" w="19050">
            <a:solidFill>
              <a:srgbClr val="1B2119"/>
            </a:solidFill>
            <a:prstDash val="solid"/>
            <a:round/>
            <a:headEnd len="sm" w="sm" type="none"/>
            <a:tailEnd len="sm" w="sm" type="none"/>
          </a:ln>
        </p:spPr>
      </p:cxnSp>
      <p:sp>
        <p:nvSpPr>
          <p:cNvPr id="213" name="Google Shape;213;p102"/>
          <p:cNvSpPr/>
          <p:nvPr/>
        </p:nvSpPr>
        <p:spPr>
          <a:xfrm>
            <a:off x="713250" y="944850"/>
            <a:ext cx="7717500" cy="3253800"/>
          </a:xfrm>
          <a:prstGeom prst="roundRect">
            <a:avLst>
              <a:gd fmla="val 5555"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4" name="Google Shape;214;p102"/>
          <p:cNvCxnSpPr/>
          <p:nvPr/>
        </p:nvCxnSpPr>
        <p:spPr>
          <a:xfrm>
            <a:off x="726627" y="1422645"/>
            <a:ext cx="7702800" cy="0"/>
          </a:xfrm>
          <a:prstGeom prst="straightConnector1">
            <a:avLst/>
          </a:prstGeom>
          <a:noFill/>
          <a:ln cap="flat" cmpd="sng" w="19050">
            <a:solidFill>
              <a:schemeClr val="dk1"/>
            </a:solidFill>
            <a:prstDash val="solid"/>
            <a:round/>
            <a:headEnd len="sm" w="sm" type="none"/>
            <a:tailEnd len="sm" w="sm" type="none"/>
          </a:ln>
        </p:spPr>
      </p:cxnSp>
      <p:grpSp>
        <p:nvGrpSpPr>
          <p:cNvPr id="215" name="Google Shape;215;p102"/>
          <p:cNvGrpSpPr/>
          <p:nvPr/>
        </p:nvGrpSpPr>
        <p:grpSpPr>
          <a:xfrm>
            <a:off x="7991250" y="1024650"/>
            <a:ext cx="327600" cy="327600"/>
            <a:chOff x="9379775" y="1529850"/>
            <a:chExt cx="327600" cy="327600"/>
          </a:xfrm>
        </p:grpSpPr>
        <p:sp>
          <p:nvSpPr>
            <p:cNvPr id="216" name="Google Shape;216;p102"/>
            <p:cNvSpPr/>
            <p:nvPr/>
          </p:nvSpPr>
          <p:spPr>
            <a:xfrm>
              <a:off x="9379775" y="1529850"/>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02"/>
            <p:cNvSpPr/>
            <p:nvPr/>
          </p:nvSpPr>
          <p:spPr>
            <a:xfrm>
              <a:off x="9452138" y="1602213"/>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grpSp>
        <p:nvGrpSpPr>
          <p:cNvPr id="218" name="Google Shape;218;p102"/>
          <p:cNvGrpSpPr/>
          <p:nvPr/>
        </p:nvGrpSpPr>
        <p:grpSpPr>
          <a:xfrm>
            <a:off x="824984" y="1024650"/>
            <a:ext cx="327600" cy="327600"/>
            <a:chOff x="5471550" y="4685975"/>
            <a:chExt cx="327600" cy="327600"/>
          </a:xfrm>
        </p:grpSpPr>
        <p:sp>
          <p:nvSpPr>
            <p:cNvPr id="219" name="Google Shape;219;p102"/>
            <p:cNvSpPr/>
            <p:nvPr/>
          </p:nvSpPr>
          <p:spPr>
            <a:xfrm>
              <a:off x="5471550" y="468597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02"/>
            <p:cNvSpPr/>
            <p:nvPr/>
          </p:nvSpPr>
          <p:spPr>
            <a:xfrm>
              <a:off x="5528675" y="475832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21" name="Shape 221"/>
        <p:cNvGrpSpPr/>
        <p:nvPr/>
      </p:nvGrpSpPr>
      <p:grpSpPr>
        <a:xfrm>
          <a:off x="0" y="0"/>
          <a:ext cx="0" cy="0"/>
          <a:chOff x="0" y="0"/>
          <a:chExt cx="0" cy="0"/>
        </a:xfrm>
      </p:grpSpPr>
      <p:sp>
        <p:nvSpPr>
          <p:cNvPr id="222" name="Google Shape;222;p103"/>
          <p:cNvSpPr/>
          <p:nvPr/>
        </p:nvSpPr>
        <p:spPr>
          <a:xfrm>
            <a:off x="181800" y="172650"/>
            <a:ext cx="8780400" cy="4798200"/>
          </a:xfrm>
          <a:prstGeom prst="roundRect">
            <a:avLst>
              <a:gd fmla="val 5555" name="adj"/>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03"/>
          <p:cNvSpPr/>
          <p:nvPr/>
        </p:nvSpPr>
        <p:spPr>
          <a:xfrm>
            <a:off x="713200" y="851950"/>
            <a:ext cx="7717500" cy="3756900"/>
          </a:xfrm>
          <a:prstGeom prst="roundRect">
            <a:avLst>
              <a:gd fmla="val 5555" name="adj"/>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4" name="Google Shape;224;p103"/>
          <p:cNvCxnSpPr/>
          <p:nvPr/>
        </p:nvCxnSpPr>
        <p:spPr>
          <a:xfrm>
            <a:off x="726577" y="1227170"/>
            <a:ext cx="7702800" cy="0"/>
          </a:xfrm>
          <a:prstGeom prst="straightConnector1">
            <a:avLst/>
          </a:prstGeom>
          <a:noFill/>
          <a:ln cap="flat" cmpd="sng" w="19050">
            <a:solidFill>
              <a:schemeClr val="dk1"/>
            </a:solidFill>
            <a:prstDash val="solid"/>
            <a:round/>
            <a:headEnd len="sm" w="sm" type="none"/>
            <a:tailEnd len="sm" w="sm" type="none"/>
          </a:ln>
        </p:spPr>
      </p:cxnSp>
      <p:cxnSp>
        <p:nvCxnSpPr>
          <p:cNvPr id="225" name="Google Shape;225;p103"/>
          <p:cNvCxnSpPr/>
          <p:nvPr/>
        </p:nvCxnSpPr>
        <p:spPr>
          <a:xfrm>
            <a:off x="194350" y="683100"/>
            <a:ext cx="8768700" cy="0"/>
          </a:xfrm>
          <a:prstGeom prst="straightConnector1">
            <a:avLst/>
          </a:prstGeom>
          <a:noFill/>
          <a:ln cap="flat" cmpd="sng" w="19050">
            <a:solidFill>
              <a:schemeClr val="dk1"/>
            </a:solidFill>
            <a:prstDash val="solid"/>
            <a:round/>
            <a:headEnd len="sm" w="sm" type="none"/>
            <a:tailEnd len="sm" w="sm" type="none"/>
          </a:ln>
        </p:spPr>
      </p:cxnSp>
      <p:grpSp>
        <p:nvGrpSpPr>
          <p:cNvPr id="226" name="Google Shape;226;p103"/>
          <p:cNvGrpSpPr/>
          <p:nvPr/>
        </p:nvGrpSpPr>
        <p:grpSpPr>
          <a:xfrm>
            <a:off x="8422125" y="298550"/>
            <a:ext cx="327600" cy="327600"/>
            <a:chOff x="9379775" y="1529850"/>
            <a:chExt cx="327600" cy="327600"/>
          </a:xfrm>
        </p:grpSpPr>
        <p:sp>
          <p:nvSpPr>
            <p:cNvPr id="227" name="Google Shape;227;p103"/>
            <p:cNvSpPr/>
            <p:nvPr/>
          </p:nvSpPr>
          <p:spPr>
            <a:xfrm>
              <a:off x="9379775" y="1529850"/>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03"/>
            <p:cNvSpPr/>
            <p:nvPr/>
          </p:nvSpPr>
          <p:spPr>
            <a:xfrm>
              <a:off x="9452138" y="1602213"/>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grpSp>
        <p:nvGrpSpPr>
          <p:cNvPr id="229" name="Google Shape;229;p103"/>
          <p:cNvGrpSpPr/>
          <p:nvPr/>
        </p:nvGrpSpPr>
        <p:grpSpPr>
          <a:xfrm>
            <a:off x="394125" y="298550"/>
            <a:ext cx="327600" cy="327600"/>
            <a:chOff x="5471550" y="4685975"/>
            <a:chExt cx="327600" cy="327600"/>
          </a:xfrm>
        </p:grpSpPr>
        <p:sp>
          <p:nvSpPr>
            <p:cNvPr id="230" name="Google Shape;230;p103"/>
            <p:cNvSpPr/>
            <p:nvPr/>
          </p:nvSpPr>
          <p:spPr>
            <a:xfrm>
              <a:off x="5471550" y="468597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03"/>
            <p:cNvSpPr/>
            <p:nvPr/>
          </p:nvSpPr>
          <p:spPr>
            <a:xfrm>
              <a:off x="5528675" y="475832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2" name="Google Shape;232;p103"/>
          <p:cNvSpPr/>
          <p:nvPr/>
        </p:nvSpPr>
        <p:spPr>
          <a:xfrm>
            <a:off x="7990963" y="964938"/>
            <a:ext cx="257600" cy="133225"/>
          </a:xfrm>
          <a:custGeom>
            <a:rect b="b" l="l" r="r" t="t"/>
            <a:pathLst>
              <a:path extrusionOk="0" h="5329" w="10304">
                <a:moveTo>
                  <a:pt x="5549" y="815"/>
                </a:moveTo>
                <a:lnTo>
                  <a:pt x="4958" y="1388"/>
                </a:lnTo>
                <a:cubicBezTo>
                  <a:pt x="4847" y="1185"/>
                  <a:pt x="4717" y="981"/>
                  <a:pt x="4551" y="815"/>
                </a:cubicBezTo>
                <a:close/>
                <a:moveTo>
                  <a:pt x="7806" y="815"/>
                </a:moveTo>
                <a:lnTo>
                  <a:pt x="5180" y="3441"/>
                </a:lnTo>
                <a:cubicBezTo>
                  <a:pt x="5235" y="3182"/>
                  <a:pt x="5291" y="2942"/>
                  <a:pt x="5291" y="2665"/>
                </a:cubicBezTo>
                <a:cubicBezTo>
                  <a:pt x="5309" y="2517"/>
                  <a:pt x="5291" y="2369"/>
                  <a:pt x="5272" y="2221"/>
                </a:cubicBezTo>
                <a:lnTo>
                  <a:pt x="6678" y="815"/>
                </a:lnTo>
                <a:close/>
                <a:moveTo>
                  <a:pt x="2645" y="815"/>
                </a:moveTo>
                <a:cubicBezTo>
                  <a:pt x="3663" y="815"/>
                  <a:pt x="4495" y="1647"/>
                  <a:pt x="4495" y="2665"/>
                </a:cubicBezTo>
                <a:cubicBezTo>
                  <a:pt x="4495" y="3682"/>
                  <a:pt x="3663" y="4514"/>
                  <a:pt x="2645" y="4514"/>
                </a:cubicBezTo>
                <a:cubicBezTo>
                  <a:pt x="1628" y="4514"/>
                  <a:pt x="796" y="3682"/>
                  <a:pt x="796" y="2665"/>
                </a:cubicBezTo>
                <a:cubicBezTo>
                  <a:pt x="796" y="1647"/>
                  <a:pt x="1628" y="815"/>
                  <a:pt x="2645" y="815"/>
                </a:cubicBezTo>
                <a:close/>
                <a:moveTo>
                  <a:pt x="8657" y="1111"/>
                </a:moveTo>
                <a:cubicBezTo>
                  <a:pt x="8898" y="1277"/>
                  <a:pt x="9083" y="1462"/>
                  <a:pt x="9249" y="1703"/>
                </a:cubicBezTo>
                <a:lnTo>
                  <a:pt x="6437" y="4514"/>
                </a:lnTo>
                <a:lnTo>
                  <a:pt x="5272" y="4514"/>
                </a:lnTo>
                <a:lnTo>
                  <a:pt x="8657" y="1111"/>
                </a:lnTo>
                <a:close/>
                <a:moveTo>
                  <a:pt x="9489" y="2572"/>
                </a:moveTo>
                <a:lnTo>
                  <a:pt x="9489" y="2665"/>
                </a:lnTo>
                <a:cubicBezTo>
                  <a:pt x="9489" y="3682"/>
                  <a:pt x="8657" y="4514"/>
                  <a:pt x="7640" y="4514"/>
                </a:cubicBezTo>
                <a:lnTo>
                  <a:pt x="7547" y="4514"/>
                </a:lnTo>
                <a:lnTo>
                  <a:pt x="9489" y="2572"/>
                </a:lnTo>
                <a:close/>
                <a:moveTo>
                  <a:pt x="2645" y="1"/>
                </a:moveTo>
                <a:cubicBezTo>
                  <a:pt x="1184" y="1"/>
                  <a:pt x="0" y="1203"/>
                  <a:pt x="0" y="2665"/>
                </a:cubicBezTo>
                <a:cubicBezTo>
                  <a:pt x="0" y="4107"/>
                  <a:pt x="1184" y="5328"/>
                  <a:pt x="2645" y="5328"/>
                </a:cubicBezTo>
                <a:lnTo>
                  <a:pt x="7640" y="5328"/>
                </a:lnTo>
                <a:cubicBezTo>
                  <a:pt x="9101" y="5328"/>
                  <a:pt x="10303" y="4107"/>
                  <a:pt x="10303" y="2665"/>
                </a:cubicBezTo>
                <a:cubicBezTo>
                  <a:pt x="10303" y="1203"/>
                  <a:pt x="9101" y="1"/>
                  <a:pt x="76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7_1">
    <p:spTree>
      <p:nvGrpSpPr>
        <p:cNvPr id="20" name="Shape 20"/>
        <p:cNvGrpSpPr/>
        <p:nvPr/>
      </p:nvGrpSpPr>
      <p:grpSpPr>
        <a:xfrm>
          <a:off x="0" y="0"/>
          <a:ext cx="0" cy="0"/>
          <a:chOff x="0" y="0"/>
          <a:chExt cx="0" cy="0"/>
        </a:xfrm>
      </p:grpSpPr>
      <p:grpSp>
        <p:nvGrpSpPr>
          <p:cNvPr id="21" name="Google Shape;21;p76"/>
          <p:cNvGrpSpPr/>
          <p:nvPr/>
        </p:nvGrpSpPr>
        <p:grpSpPr>
          <a:xfrm>
            <a:off x="181800" y="172650"/>
            <a:ext cx="8781250" cy="4798200"/>
            <a:chOff x="181800" y="172650"/>
            <a:chExt cx="8781250" cy="4798200"/>
          </a:xfrm>
        </p:grpSpPr>
        <p:sp>
          <p:nvSpPr>
            <p:cNvPr id="22" name="Google Shape;22;p76"/>
            <p:cNvSpPr/>
            <p:nvPr/>
          </p:nvSpPr>
          <p:spPr>
            <a:xfrm>
              <a:off x="181800" y="172650"/>
              <a:ext cx="8780400" cy="4798200"/>
            </a:xfrm>
            <a:prstGeom prst="roundRect">
              <a:avLst>
                <a:gd fmla="val 5555" name="adj"/>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 name="Google Shape;23;p76"/>
            <p:cNvCxnSpPr/>
            <p:nvPr/>
          </p:nvCxnSpPr>
          <p:spPr>
            <a:xfrm>
              <a:off x="194350" y="683100"/>
              <a:ext cx="8768700" cy="0"/>
            </a:xfrm>
            <a:prstGeom prst="straightConnector1">
              <a:avLst/>
            </a:prstGeom>
            <a:noFill/>
            <a:ln cap="flat" cmpd="sng" w="19050">
              <a:solidFill>
                <a:schemeClr val="dk1"/>
              </a:solidFill>
              <a:prstDash val="solid"/>
              <a:round/>
              <a:headEnd len="sm" w="sm" type="none"/>
              <a:tailEnd len="sm" w="sm" type="none"/>
            </a:ln>
          </p:spPr>
        </p:cxnSp>
      </p:grpSp>
      <p:grpSp>
        <p:nvGrpSpPr>
          <p:cNvPr id="24" name="Google Shape;24;p76"/>
          <p:cNvGrpSpPr/>
          <p:nvPr/>
        </p:nvGrpSpPr>
        <p:grpSpPr>
          <a:xfrm>
            <a:off x="1528625" y="1090775"/>
            <a:ext cx="6086700" cy="3326400"/>
            <a:chOff x="1528625" y="1090775"/>
            <a:chExt cx="6086700" cy="3326400"/>
          </a:xfrm>
        </p:grpSpPr>
        <p:sp>
          <p:nvSpPr>
            <p:cNvPr id="25" name="Google Shape;25;p76"/>
            <p:cNvSpPr/>
            <p:nvPr/>
          </p:nvSpPr>
          <p:spPr>
            <a:xfrm>
              <a:off x="1528625" y="1090775"/>
              <a:ext cx="6086700" cy="3326400"/>
            </a:xfrm>
            <a:prstGeom prst="roundRect">
              <a:avLst>
                <a:gd fmla="val 5555" name="adj"/>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 name="Google Shape;26;p76"/>
            <p:cNvCxnSpPr/>
            <p:nvPr/>
          </p:nvCxnSpPr>
          <p:spPr>
            <a:xfrm>
              <a:off x="1539175" y="1579250"/>
              <a:ext cx="6075000" cy="0"/>
            </a:xfrm>
            <a:prstGeom prst="straightConnector1">
              <a:avLst/>
            </a:prstGeom>
            <a:noFill/>
            <a:ln cap="flat" cmpd="sng" w="19050">
              <a:solidFill>
                <a:schemeClr val="dk1"/>
              </a:solidFill>
              <a:prstDash val="solid"/>
              <a:round/>
              <a:headEnd len="sm" w="sm" type="none"/>
              <a:tailEnd len="sm" w="sm" type="none"/>
            </a:ln>
          </p:spPr>
        </p:cxnSp>
      </p:grpSp>
      <p:sp>
        <p:nvSpPr>
          <p:cNvPr id="27" name="Google Shape;27;p76"/>
          <p:cNvSpPr txBox="1"/>
          <p:nvPr>
            <p:ph idx="1" type="subTitle"/>
          </p:nvPr>
        </p:nvSpPr>
        <p:spPr>
          <a:xfrm>
            <a:off x="2580600" y="3524550"/>
            <a:ext cx="3982800" cy="35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400"/>
              <a:buNone/>
              <a:defRPr sz="1300">
                <a:solidFill>
                  <a:schemeClr val="dk1"/>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28" name="Google Shape;28;p76"/>
          <p:cNvSpPr txBox="1"/>
          <p:nvPr>
            <p:ph type="title"/>
          </p:nvPr>
        </p:nvSpPr>
        <p:spPr>
          <a:xfrm>
            <a:off x="2578650" y="1629700"/>
            <a:ext cx="3986700" cy="113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b="0" sz="9900">
                <a:latin typeface="Merriweather"/>
                <a:ea typeface="Merriweather"/>
                <a:cs typeface="Merriweather"/>
                <a:sym typeface="Merriweather"/>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p:txBody>
      </p:sp>
      <p:sp>
        <p:nvSpPr>
          <p:cNvPr id="29" name="Google Shape;29;p76"/>
          <p:cNvSpPr txBox="1"/>
          <p:nvPr>
            <p:ph idx="2" type="title"/>
          </p:nvPr>
        </p:nvSpPr>
        <p:spPr>
          <a:xfrm>
            <a:off x="2580600" y="2810250"/>
            <a:ext cx="3982800" cy="714300"/>
          </a:xfrm>
          <a:prstGeom prst="rect">
            <a:avLst/>
          </a:prstGeom>
          <a:noFill/>
          <a:ln>
            <a:noFill/>
          </a:ln>
        </p:spPr>
        <p:txBody>
          <a:bodyPr anchorCtr="0" anchor="b" bIns="91425" lIns="91425" spcFirstLastPara="1" rIns="91425" wrap="square" tIns="91425">
            <a:noAutofit/>
          </a:bodyPr>
          <a:lstStyle>
            <a:lvl1pPr lvl="0" algn="ctr">
              <a:lnSpc>
                <a:spcPct val="70000"/>
              </a:lnSpc>
              <a:spcBef>
                <a:spcPts val="0"/>
              </a:spcBef>
              <a:spcAft>
                <a:spcPts val="0"/>
              </a:spcAft>
              <a:buClr>
                <a:schemeClr val="dk1"/>
              </a:buClr>
              <a:buSzPts val="2800"/>
              <a:buFont typeface="Playfair Display ExtraBold"/>
              <a:buNone/>
              <a:defRPr i="0" sz="4900">
                <a:solidFill>
                  <a:schemeClr val="dk1"/>
                </a:solidFill>
              </a:defRPr>
            </a:lvl1pPr>
            <a:lvl2pPr lvl="1"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2pPr>
            <a:lvl3pPr lvl="2"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3pPr>
            <a:lvl4pPr lvl="3"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4pPr>
            <a:lvl5pPr lvl="4"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5pPr>
            <a:lvl6pPr lvl="5"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6pPr>
            <a:lvl7pPr lvl="6"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7pPr>
            <a:lvl8pPr lvl="7"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8pPr>
            <a:lvl9pPr lvl="8"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30" name="Shape 30"/>
        <p:cNvGrpSpPr/>
        <p:nvPr/>
      </p:nvGrpSpPr>
      <p:grpSpPr>
        <a:xfrm>
          <a:off x="0" y="0"/>
          <a:ext cx="0" cy="0"/>
          <a:chOff x="0" y="0"/>
          <a:chExt cx="0" cy="0"/>
        </a:xfrm>
      </p:grpSpPr>
      <p:cxnSp>
        <p:nvCxnSpPr>
          <p:cNvPr id="31" name="Google Shape;31;p77"/>
          <p:cNvCxnSpPr/>
          <p:nvPr/>
        </p:nvCxnSpPr>
        <p:spPr>
          <a:xfrm>
            <a:off x="194350" y="4608575"/>
            <a:ext cx="8768700" cy="0"/>
          </a:xfrm>
          <a:prstGeom prst="straightConnector1">
            <a:avLst/>
          </a:prstGeom>
          <a:noFill/>
          <a:ln cap="flat" cmpd="sng" w="19050">
            <a:solidFill>
              <a:srgbClr val="1B2119"/>
            </a:solidFill>
            <a:prstDash val="solid"/>
            <a:round/>
            <a:headEnd len="sm" w="sm" type="none"/>
            <a:tailEnd len="sm" w="sm" type="none"/>
          </a:ln>
        </p:spPr>
      </p:cxnSp>
      <p:cxnSp>
        <p:nvCxnSpPr>
          <p:cNvPr id="32" name="Google Shape;32;p77"/>
          <p:cNvCxnSpPr/>
          <p:nvPr/>
        </p:nvCxnSpPr>
        <p:spPr>
          <a:xfrm>
            <a:off x="194350" y="261700"/>
            <a:ext cx="8768700" cy="0"/>
          </a:xfrm>
          <a:prstGeom prst="straightConnector1">
            <a:avLst/>
          </a:prstGeom>
          <a:noFill/>
          <a:ln cap="flat" cmpd="sng" w="19050">
            <a:solidFill>
              <a:srgbClr val="1B2119"/>
            </a:solidFill>
            <a:prstDash val="solid"/>
            <a:round/>
            <a:headEnd len="sm" w="sm" type="none"/>
            <a:tailEnd len="sm" w="sm" type="none"/>
          </a:ln>
        </p:spPr>
      </p:cxnSp>
      <p:sp>
        <p:nvSpPr>
          <p:cNvPr id="33" name="Google Shape;33;p77"/>
          <p:cNvSpPr txBox="1"/>
          <p:nvPr>
            <p:ph idx="1" type="subTitle"/>
          </p:nvPr>
        </p:nvSpPr>
        <p:spPr>
          <a:xfrm>
            <a:off x="883425" y="2961150"/>
            <a:ext cx="3919500" cy="82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sz="1600">
                <a:solidFill>
                  <a:schemeClr val="dk1"/>
                </a:solidFill>
              </a:defRPr>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34" name="Google Shape;34;p77"/>
          <p:cNvSpPr txBox="1"/>
          <p:nvPr>
            <p:ph type="title"/>
          </p:nvPr>
        </p:nvSpPr>
        <p:spPr>
          <a:xfrm>
            <a:off x="883425" y="1794940"/>
            <a:ext cx="3919500" cy="763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300"/>
              <a:buNone/>
              <a:defRPr b="1" sz="2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5" name="Shape 35"/>
        <p:cNvGrpSpPr/>
        <p:nvPr/>
      </p:nvGrpSpPr>
      <p:grpSpPr>
        <a:xfrm>
          <a:off x="0" y="0"/>
          <a:ext cx="0" cy="0"/>
          <a:chOff x="0" y="0"/>
          <a:chExt cx="0" cy="0"/>
        </a:xfrm>
      </p:grpSpPr>
      <p:sp>
        <p:nvSpPr>
          <p:cNvPr id="36" name="Google Shape;36;p78"/>
          <p:cNvSpPr/>
          <p:nvPr/>
        </p:nvSpPr>
        <p:spPr>
          <a:xfrm>
            <a:off x="2409350" y="1571592"/>
            <a:ext cx="4325400" cy="2812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 name="Google Shape;37;p78"/>
          <p:cNvGrpSpPr/>
          <p:nvPr/>
        </p:nvGrpSpPr>
        <p:grpSpPr>
          <a:xfrm>
            <a:off x="2528070" y="3920142"/>
            <a:ext cx="327600" cy="327600"/>
            <a:chOff x="5471550" y="4685975"/>
            <a:chExt cx="327600" cy="327600"/>
          </a:xfrm>
        </p:grpSpPr>
        <p:sp>
          <p:nvSpPr>
            <p:cNvPr id="38" name="Google Shape;38;p78"/>
            <p:cNvSpPr/>
            <p:nvPr/>
          </p:nvSpPr>
          <p:spPr>
            <a:xfrm>
              <a:off x="5471550" y="468597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78"/>
            <p:cNvSpPr/>
            <p:nvPr/>
          </p:nvSpPr>
          <p:spPr>
            <a:xfrm>
              <a:off x="5528675" y="475832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 name="Google Shape;40;p78"/>
          <p:cNvGrpSpPr/>
          <p:nvPr/>
        </p:nvGrpSpPr>
        <p:grpSpPr>
          <a:xfrm>
            <a:off x="6257424" y="1703090"/>
            <a:ext cx="327600" cy="327600"/>
            <a:chOff x="9379775" y="1529850"/>
            <a:chExt cx="327600" cy="327600"/>
          </a:xfrm>
        </p:grpSpPr>
        <p:sp>
          <p:nvSpPr>
            <p:cNvPr id="41" name="Google Shape;41;p78"/>
            <p:cNvSpPr/>
            <p:nvPr/>
          </p:nvSpPr>
          <p:spPr>
            <a:xfrm>
              <a:off x="9379775" y="1529850"/>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78"/>
            <p:cNvSpPr/>
            <p:nvPr/>
          </p:nvSpPr>
          <p:spPr>
            <a:xfrm>
              <a:off x="9452138" y="1602213"/>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43" name="Google Shape;43;p78"/>
          <p:cNvSpPr txBox="1"/>
          <p:nvPr>
            <p:ph type="ctrTitle"/>
          </p:nvPr>
        </p:nvSpPr>
        <p:spPr>
          <a:xfrm>
            <a:off x="2326200" y="539500"/>
            <a:ext cx="4491600" cy="76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b="1"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4" name="Google Shape;44;p78"/>
          <p:cNvSpPr txBox="1"/>
          <p:nvPr>
            <p:ph idx="1" type="subTitle"/>
          </p:nvPr>
        </p:nvSpPr>
        <p:spPr>
          <a:xfrm>
            <a:off x="3209075" y="1702400"/>
            <a:ext cx="2785500" cy="88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45" name="Google Shape;45;p78"/>
          <p:cNvCxnSpPr/>
          <p:nvPr/>
        </p:nvCxnSpPr>
        <p:spPr>
          <a:xfrm>
            <a:off x="194350" y="4608575"/>
            <a:ext cx="8768700" cy="0"/>
          </a:xfrm>
          <a:prstGeom prst="straightConnector1">
            <a:avLst/>
          </a:prstGeom>
          <a:noFill/>
          <a:ln cap="flat" cmpd="sng" w="19050">
            <a:solidFill>
              <a:srgbClr val="1B2119"/>
            </a:solidFill>
            <a:prstDash val="solid"/>
            <a:round/>
            <a:headEnd len="sm" w="sm" type="none"/>
            <a:tailEnd len="sm" w="sm" type="none"/>
          </a:ln>
        </p:spPr>
      </p:cxnSp>
      <p:cxnSp>
        <p:nvCxnSpPr>
          <p:cNvPr id="46" name="Google Shape;46;p78"/>
          <p:cNvCxnSpPr/>
          <p:nvPr/>
        </p:nvCxnSpPr>
        <p:spPr>
          <a:xfrm>
            <a:off x="194350" y="261700"/>
            <a:ext cx="8768700" cy="0"/>
          </a:xfrm>
          <a:prstGeom prst="straightConnector1">
            <a:avLst/>
          </a:prstGeom>
          <a:noFill/>
          <a:ln cap="flat" cmpd="sng" w="19050">
            <a:solidFill>
              <a:srgbClr val="1B2119"/>
            </a:solidFill>
            <a:prstDash val="solid"/>
            <a:round/>
            <a:headEnd len="sm" w="sm" type="none"/>
            <a:tailEnd len="sm" w="sm" type="none"/>
          </a:ln>
        </p:spPr>
      </p:cxnSp>
      <p:cxnSp>
        <p:nvCxnSpPr>
          <p:cNvPr id="47" name="Google Shape;47;p78"/>
          <p:cNvCxnSpPr/>
          <p:nvPr/>
        </p:nvCxnSpPr>
        <p:spPr>
          <a:xfrm>
            <a:off x="194350" y="539500"/>
            <a:ext cx="8768700" cy="0"/>
          </a:xfrm>
          <a:prstGeom prst="straightConnector1">
            <a:avLst/>
          </a:prstGeom>
          <a:noFill/>
          <a:ln cap="flat" cmpd="sng" w="19050">
            <a:solidFill>
              <a:srgbClr val="1B2119"/>
            </a:solidFill>
            <a:prstDash val="solid"/>
            <a:round/>
            <a:headEnd len="sm" w="sm" type="none"/>
            <a:tailEnd len="sm" w="sm" type="none"/>
          </a:ln>
        </p:spPr>
      </p:cxnSp>
      <p:sp>
        <p:nvSpPr>
          <p:cNvPr id="48" name="Google Shape;48;p78"/>
          <p:cNvSpPr txBox="1"/>
          <p:nvPr/>
        </p:nvSpPr>
        <p:spPr>
          <a:xfrm>
            <a:off x="2862900" y="3224216"/>
            <a:ext cx="3418200" cy="72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erriweather"/>
                <a:ea typeface="Merriweather"/>
                <a:cs typeface="Merriweather"/>
                <a:sym typeface="Merriweather"/>
              </a:rPr>
              <a:t>CREDITS: This presentation template was created by </a:t>
            </a:r>
            <a:r>
              <a:rPr b="1" i="1" lang="en" sz="1000" u="none" cap="none" strike="noStrike">
                <a:solidFill>
                  <a:schemeClr val="dk1"/>
                </a:solidFill>
                <a:uFill>
                  <a:noFill/>
                </a:uFill>
                <a:latin typeface="Merriweather"/>
                <a:ea typeface="Merriweather"/>
                <a:cs typeface="Merriweather"/>
                <a:sym typeface="Merriweather"/>
                <a:hlinkClick r:id="rId2">
                  <a:extLst>
                    <a:ext uri="{A12FA001-AC4F-418D-AE19-62706E023703}">
                      <ahyp:hlinkClr val="tx"/>
                    </a:ext>
                  </a:extLst>
                </a:hlinkClick>
              </a:rPr>
              <a:t>Slidesgo</a:t>
            </a:r>
            <a:r>
              <a:rPr b="0" i="0" lang="en" sz="1000" u="none" cap="none" strike="noStrike">
                <a:solidFill>
                  <a:schemeClr val="dk1"/>
                </a:solidFill>
                <a:latin typeface="Merriweather"/>
                <a:ea typeface="Merriweather"/>
                <a:cs typeface="Merriweather"/>
                <a:sym typeface="Merriweather"/>
              </a:rPr>
              <a:t>, including icons by </a:t>
            </a:r>
            <a:r>
              <a:rPr b="1" i="1" lang="en" sz="1000" u="none" cap="none" strike="noStrike">
                <a:solidFill>
                  <a:schemeClr val="dk1"/>
                </a:solidFill>
                <a:uFill>
                  <a:noFill/>
                </a:uFill>
                <a:latin typeface="Merriweather"/>
                <a:ea typeface="Merriweather"/>
                <a:cs typeface="Merriweather"/>
                <a:sym typeface="Merriweather"/>
                <a:hlinkClick r:id="rId3">
                  <a:extLst>
                    <a:ext uri="{A12FA001-AC4F-418D-AE19-62706E023703}">
                      <ahyp:hlinkClr val="tx"/>
                    </a:ext>
                  </a:extLst>
                </a:hlinkClick>
              </a:rPr>
              <a:t>Flaticon</a:t>
            </a:r>
            <a:r>
              <a:rPr b="0" i="0" lang="en" sz="1000" u="none" cap="none" strike="noStrike">
                <a:solidFill>
                  <a:schemeClr val="dk1"/>
                </a:solidFill>
                <a:latin typeface="Merriweather"/>
                <a:ea typeface="Merriweather"/>
                <a:cs typeface="Merriweather"/>
                <a:sym typeface="Merriweather"/>
              </a:rPr>
              <a:t>, infographics &amp; images by</a:t>
            </a:r>
            <a:r>
              <a:rPr b="0" i="0" lang="en" sz="1000" u="none" cap="none" strike="noStrike">
                <a:solidFill>
                  <a:schemeClr val="dk1"/>
                </a:solidFill>
                <a:uFill>
                  <a:noFill/>
                </a:uFill>
                <a:latin typeface="Merriweather"/>
                <a:ea typeface="Merriweather"/>
                <a:cs typeface="Merriweather"/>
                <a:sym typeface="Merriweather"/>
                <a:hlinkClick r:id="rId4">
                  <a:extLst>
                    <a:ext uri="{A12FA001-AC4F-418D-AE19-62706E023703}">
                      <ahyp:hlinkClr val="tx"/>
                    </a:ext>
                  </a:extLst>
                </a:hlinkClick>
              </a:rPr>
              <a:t> </a:t>
            </a:r>
            <a:r>
              <a:rPr b="1" i="1" lang="en" sz="1000" u="none" cap="none" strike="noStrike">
                <a:solidFill>
                  <a:schemeClr val="dk1"/>
                </a:solidFill>
                <a:uFill>
                  <a:noFill/>
                </a:uFill>
                <a:latin typeface="Merriweather"/>
                <a:ea typeface="Merriweather"/>
                <a:cs typeface="Merriweather"/>
                <a:sym typeface="Merriweather"/>
                <a:hlinkClick r:id="rId5">
                  <a:extLst>
                    <a:ext uri="{A12FA001-AC4F-418D-AE19-62706E023703}">
                      <ahyp:hlinkClr val="tx"/>
                    </a:ext>
                  </a:extLst>
                </a:hlinkClick>
              </a:rPr>
              <a:t>Freepik</a:t>
            </a:r>
            <a:r>
              <a:rPr b="0" i="0" lang="en" sz="1000" u="none" cap="none" strike="noStrike">
                <a:solidFill>
                  <a:schemeClr val="dk1"/>
                </a:solidFill>
                <a:latin typeface="Merriweather"/>
                <a:ea typeface="Merriweather"/>
                <a:cs typeface="Merriweather"/>
                <a:sym typeface="Merriweather"/>
              </a:rPr>
              <a:t>.</a:t>
            </a:r>
            <a:endParaRPr b="0" i="0" sz="1000" u="none" cap="none" strike="noStrike">
              <a:solidFill>
                <a:schemeClr val="dk1"/>
              </a:solidFill>
              <a:latin typeface="Merriweather"/>
              <a:ea typeface="Merriweather"/>
              <a:cs typeface="Merriweather"/>
              <a:sym typeface="Merriweath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7_1_1_1_1">
    <p:spTree>
      <p:nvGrpSpPr>
        <p:cNvPr id="49" name="Shape 49"/>
        <p:cNvGrpSpPr/>
        <p:nvPr/>
      </p:nvGrpSpPr>
      <p:grpSpPr>
        <a:xfrm>
          <a:off x="0" y="0"/>
          <a:ext cx="0" cy="0"/>
          <a:chOff x="0" y="0"/>
          <a:chExt cx="0" cy="0"/>
        </a:xfrm>
      </p:grpSpPr>
      <p:sp>
        <p:nvSpPr>
          <p:cNvPr id="50" name="Google Shape;50;p79"/>
          <p:cNvSpPr/>
          <p:nvPr/>
        </p:nvSpPr>
        <p:spPr>
          <a:xfrm>
            <a:off x="181800" y="539500"/>
            <a:ext cx="8768700" cy="799200"/>
          </a:xfrm>
          <a:prstGeom prst="roundRect">
            <a:avLst>
              <a:gd fmla="val 33352"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9"/>
          <p:cNvSpPr txBox="1"/>
          <p:nvPr>
            <p:ph type="title"/>
          </p:nvPr>
        </p:nvSpPr>
        <p:spPr>
          <a:xfrm>
            <a:off x="713225" y="683075"/>
            <a:ext cx="7717500" cy="570600"/>
          </a:xfrm>
          <a:prstGeom prst="rect">
            <a:avLst/>
          </a:prstGeom>
          <a:noFill/>
          <a:ln>
            <a:noFill/>
          </a:ln>
        </p:spPr>
        <p:txBody>
          <a:bodyPr anchorCtr="0" anchor="ctr" bIns="91425" lIns="91425" spcFirstLastPara="1" rIns="91425" wrap="square" tIns="91425">
            <a:noAutofit/>
          </a:bodyPr>
          <a:lstStyle>
            <a:lvl1pPr lvl="0" algn="ctr">
              <a:lnSpc>
                <a:spcPct val="70000"/>
              </a:lnSpc>
              <a:spcBef>
                <a:spcPts val="0"/>
              </a:spcBef>
              <a:spcAft>
                <a:spcPts val="0"/>
              </a:spcAft>
              <a:buClr>
                <a:schemeClr val="dk1"/>
              </a:buClr>
              <a:buSzPts val="2800"/>
              <a:buFont typeface="Playfair Display ExtraBold"/>
              <a:buNone/>
              <a:defRPr i="0" sz="3000">
                <a:solidFill>
                  <a:schemeClr val="dk1"/>
                </a:solidFill>
              </a:defRPr>
            </a:lvl1pPr>
            <a:lvl2pPr lvl="1"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2pPr>
            <a:lvl3pPr lvl="2"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3pPr>
            <a:lvl4pPr lvl="3"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4pPr>
            <a:lvl5pPr lvl="4"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5pPr>
            <a:lvl6pPr lvl="5"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6pPr>
            <a:lvl7pPr lvl="6"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7pPr>
            <a:lvl8pPr lvl="7"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8pPr>
            <a:lvl9pPr lvl="8"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9pPr>
          </a:lstStyle>
          <a:p/>
        </p:txBody>
      </p:sp>
      <p:cxnSp>
        <p:nvCxnSpPr>
          <p:cNvPr id="52" name="Google Shape;52;p79"/>
          <p:cNvCxnSpPr/>
          <p:nvPr/>
        </p:nvCxnSpPr>
        <p:spPr>
          <a:xfrm>
            <a:off x="194350" y="4608575"/>
            <a:ext cx="8768700" cy="0"/>
          </a:xfrm>
          <a:prstGeom prst="straightConnector1">
            <a:avLst/>
          </a:prstGeom>
          <a:noFill/>
          <a:ln cap="flat" cmpd="sng" w="19050">
            <a:solidFill>
              <a:srgbClr val="1B2119"/>
            </a:solidFill>
            <a:prstDash val="solid"/>
            <a:round/>
            <a:headEnd len="sm" w="sm" type="none"/>
            <a:tailEnd len="sm" w="sm" type="none"/>
          </a:ln>
        </p:spPr>
      </p:cxnSp>
      <p:cxnSp>
        <p:nvCxnSpPr>
          <p:cNvPr id="53" name="Google Shape;53;p79"/>
          <p:cNvCxnSpPr/>
          <p:nvPr/>
        </p:nvCxnSpPr>
        <p:spPr>
          <a:xfrm>
            <a:off x="194350" y="261700"/>
            <a:ext cx="8768700" cy="0"/>
          </a:xfrm>
          <a:prstGeom prst="straightConnector1">
            <a:avLst/>
          </a:prstGeom>
          <a:noFill/>
          <a:ln cap="flat" cmpd="sng" w="19050">
            <a:solidFill>
              <a:srgbClr val="1B2119"/>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
  <p:cSld name="CUSTOM_1_1_1">
    <p:spTree>
      <p:nvGrpSpPr>
        <p:cNvPr id="54" name="Shape 54"/>
        <p:cNvGrpSpPr/>
        <p:nvPr/>
      </p:nvGrpSpPr>
      <p:grpSpPr>
        <a:xfrm>
          <a:off x="0" y="0"/>
          <a:ext cx="0" cy="0"/>
          <a:chOff x="0" y="0"/>
          <a:chExt cx="0" cy="0"/>
        </a:xfrm>
      </p:grpSpPr>
      <p:grpSp>
        <p:nvGrpSpPr>
          <p:cNvPr id="55" name="Google Shape;55;p80"/>
          <p:cNvGrpSpPr/>
          <p:nvPr/>
        </p:nvGrpSpPr>
        <p:grpSpPr>
          <a:xfrm>
            <a:off x="181800" y="172650"/>
            <a:ext cx="8781250" cy="4798200"/>
            <a:chOff x="181800" y="172650"/>
            <a:chExt cx="8781250" cy="4798200"/>
          </a:xfrm>
        </p:grpSpPr>
        <p:sp>
          <p:nvSpPr>
            <p:cNvPr id="56" name="Google Shape;56;p80"/>
            <p:cNvSpPr/>
            <p:nvPr/>
          </p:nvSpPr>
          <p:spPr>
            <a:xfrm>
              <a:off x="181800" y="172650"/>
              <a:ext cx="8780400" cy="4798200"/>
            </a:xfrm>
            <a:prstGeom prst="roundRect">
              <a:avLst>
                <a:gd fmla="val 5555"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7" name="Google Shape;57;p80"/>
            <p:cNvCxnSpPr/>
            <p:nvPr/>
          </p:nvCxnSpPr>
          <p:spPr>
            <a:xfrm>
              <a:off x="194350" y="683100"/>
              <a:ext cx="8768700" cy="0"/>
            </a:xfrm>
            <a:prstGeom prst="straightConnector1">
              <a:avLst/>
            </a:prstGeom>
            <a:noFill/>
            <a:ln cap="flat" cmpd="sng" w="19050">
              <a:solidFill>
                <a:schemeClr val="dk1"/>
              </a:solidFill>
              <a:prstDash val="solid"/>
              <a:round/>
              <a:headEnd len="sm" w="sm" type="none"/>
              <a:tailEnd len="sm" w="sm" type="none"/>
            </a:ln>
          </p:spPr>
        </p:cxnSp>
      </p:grpSp>
      <p:grpSp>
        <p:nvGrpSpPr>
          <p:cNvPr id="58" name="Google Shape;58;p80"/>
          <p:cNvGrpSpPr/>
          <p:nvPr/>
        </p:nvGrpSpPr>
        <p:grpSpPr>
          <a:xfrm>
            <a:off x="713200" y="1354900"/>
            <a:ext cx="7717500" cy="3253800"/>
            <a:chOff x="713200" y="1354900"/>
            <a:chExt cx="7717500" cy="3253800"/>
          </a:xfrm>
        </p:grpSpPr>
        <p:sp>
          <p:nvSpPr>
            <p:cNvPr id="59" name="Google Shape;59;p80"/>
            <p:cNvSpPr/>
            <p:nvPr/>
          </p:nvSpPr>
          <p:spPr>
            <a:xfrm>
              <a:off x="713200" y="1354900"/>
              <a:ext cx="7717500" cy="3253800"/>
            </a:xfrm>
            <a:prstGeom prst="roundRect">
              <a:avLst>
                <a:gd fmla="val 5555" name="adj"/>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 name="Google Shape;60;p80"/>
            <p:cNvCxnSpPr/>
            <p:nvPr/>
          </p:nvCxnSpPr>
          <p:spPr>
            <a:xfrm>
              <a:off x="726577" y="1832695"/>
              <a:ext cx="7702800" cy="0"/>
            </a:xfrm>
            <a:prstGeom prst="straightConnector1">
              <a:avLst/>
            </a:prstGeom>
            <a:noFill/>
            <a:ln cap="flat" cmpd="sng" w="19050">
              <a:solidFill>
                <a:schemeClr val="dk1"/>
              </a:solidFill>
              <a:prstDash val="solid"/>
              <a:round/>
              <a:headEnd len="sm" w="sm" type="none"/>
              <a:tailEnd len="sm" w="sm" type="none"/>
            </a:ln>
          </p:spPr>
        </p:cxnSp>
      </p:grpSp>
      <p:sp>
        <p:nvSpPr>
          <p:cNvPr id="61" name="Google Shape;61;p80"/>
          <p:cNvSpPr txBox="1"/>
          <p:nvPr>
            <p:ph type="ctrTitle"/>
          </p:nvPr>
        </p:nvSpPr>
        <p:spPr>
          <a:xfrm>
            <a:off x="858950" y="2993814"/>
            <a:ext cx="1753800" cy="40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21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2" name="Google Shape;62;p80"/>
          <p:cNvSpPr txBox="1"/>
          <p:nvPr>
            <p:ph idx="1" type="subTitle"/>
          </p:nvPr>
        </p:nvSpPr>
        <p:spPr>
          <a:xfrm>
            <a:off x="858950" y="3403050"/>
            <a:ext cx="1753800" cy="84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400"/>
              <a:buNone/>
              <a:defRPr b="0" sz="13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 name="Google Shape;63;p80"/>
          <p:cNvSpPr txBox="1"/>
          <p:nvPr>
            <p:ph idx="2" type="title"/>
          </p:nvPr>
        </p:nvSpPr>
        <p:spPr>
          <a:xfrm>
            <a:off x="858950" y="2126750"/>
            <a:ext cx="1753800" cy="73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6000"/>
              <a:buNone/>
              <a:defRPr b="0" sz="5500">
                <a:latin typeface="Merriweather"/>
                <a:ea typeface="Merriweather"/>
                <a:cs typeface="Merriweather"/>
                <a:sym typeface="Merriweather"/>
              </a:defRPr>
            </a:lvl1pPr>
            <a:lvl2pPr lvl="1"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64" name="Google Shape;64;p80"/>
          <p:cNvSpPr txBox="1"/>
          <p:nvPr>
            <p:ph idx="3" type="ctrTitle"/>
          </p:nvPr>
        </p:nvSpPr>
        <p:spPr>
          <a:xfrm>
            <a:off x="2735758" y="2993814"/>
            <a:ext cx="1755600" cy="40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21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5" name="Google Shape;65;p80"/>
          <p:cNvSpPr txBox="1"/>
          <p:nvPr>
            <p:ph idx="4" type="title"/>
          </p:nvPr>
        </p:nvSpPr>
        <p:spPr>
          <a:xfrm>
            <a:off x="4615267" y="2127372"/>
            <a:ext cx="1753800" cy="73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6000"/>
              <a:buNone/>
              <a:defRPr b="0" sz="5500">
                <a:latin typeface="Merriweather"/>
                <a:ea typeface="Merriweather"/>
                <a:cs typeface="Merriweather"/>
                <a:sym typeface="Merriweather"/>
              </a:defRPr>
            </a:lvl1pPr>
            <a:lvl2pPr lvl="1"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66" name="Google Shape;66;p80"/>
          <p:cNvSpPr txBox="1"/>
          <p:nvPr>
            <p:ph idx="5" type="ctrTitle"/>
          </p:nvPr>
        </p:nvSpPr>
        <p:spPr>
          <a:xfrm>
            <a:off x="6492975" y="2993814"/>
            <a:ext cx="1755600" cy="40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21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7" name="Google Shape;67;p80"/>
          <p:cNvSpPr txBox="1"/>
          <p:nvPr>
            <p:ph idx="6" type="title"/>
          </p:nvPr>
        </p:nvSpPr>
        <p:spPr>
          <a:xfrm>
            <a:off x="6493875" y="2127372"/>
            <a:ext cx="1753800" cy="73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6000"/>
              <a:buNone/>
              <a:defRPr b="0" sz="5500">
                <a:latin typeface="Merriweather"/>
                <a:ea typeface="Merriweather"/>
                <a:cs typeface="Merriweather"/>
                <a:sym typeface="Merriweather"/>
              </a:defRPr>
            </a:lvl1pPr>
            <a:lvl2pPr lvl="1"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68" name="Google Shape;68;p80"/>
          <p:cNvSpPr txBox="1"/>
          <p:nvPr>
            <p:ph idx="7" type="ctrTitle"/>
          </p:nvPr>
        </p:nvSpPr>
        <p:spPr>
          <a:xfrm>
            <a:off x="4614367" y="2993814"/>
            <a:ext cx="1755600" cy="40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21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9" name="Google Shape;69;p80"/>
          <p:cNvSpPr txBox="1"/>
          <p:nvPr>
            <p:ph idx="8" type="title"/>
          </p:nvPr>
        </p:nvSpPr>
        <p:spPr>
          <a:xfrm>
            <a:off x="2736658" y="2127372"/>
            <a:ext cx="1753800" cy="73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6000"/>
              <a:buNone/>
              <a:defRPr b="0" sz="5500">
                <a:latin typeface="Merriweather"/>
                <a:ea typeface="Merriweather"/>
                <a:cs typeface="Merriweather"/>
                <a:sym typeface="Merriweather"/>
              </a:defRPr>
            </a:lvl1pPr>
            <a:lvl2pPr lvl="1"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70" name="Google Shape;70;p80"/>
          <p:cNvSpPr txBox="1"/>
          <p:nvPr>
            <p:ph idx="9" type="subTitle"/>
          </p:nvPr>
        </p:nvSpPr>
        <p:spPr>
          <a:xfrm>
            <a:off x="2736658" y="3403050"/>
            <a:ext cx="1753800" cy="84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400"/>
              <a:buNone/>
              <a:defRPr b="0" sz="13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 name="Google Shape;71;p80"/>
          <p:cNvSpPr txBox="1"/>
          <p:nvPr>
            <p:ph idx="13" type="subTitle"/>
          </p:nvPr>
        </p:nvSpPr>
        <p:spPr>
          <a:xfrm>
            <a:off x="4615267" y="3403050"/>
            <a:ext cx="1753800" cy="84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400"/>
              <a:buNone/>
              <a:defRPr b="0" sz="13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2" name="Google Shape;72;p80"/>
          <p:cNvSpPr txBox="1"/>
          <p:nvPr>
            <p:ph idx="14" type="subTitle"/>
          </p:nvPr>
        </p:nvSpPr>
        <p:spPr>
          <a:xfrm>
            <a:off x="6493875" y="3403050"/>
            <a:ext cx="1753800" cy="84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400"/>
              <a:buNone/>
              <a:defRPr b="0" sz="13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 name="Google Shape;73;p80"/>
          <p:cNvSpPr txBox="1"/>
          <p:nvPr>
            <p:ph idx="15" type="title"/>
          </p:nvPr>
        </p:nvSpPr>
        <p:spPr>
          <a:xfrm>
            <a:off x="713225" y="788650"/>
            <a:ext cx="7717500" cy="570600"/>
          </a:xfrm>
          <a:prstGeom prst="rect">
            <a:avLst/>
          </a:prstGeom>
          <a:noFill/>
          <a:ln>
            <a:noFill/>
          </a:ln>
        </p:spPr>
        <p:txBody>
          <a:bodyPr anchorCtr="0" anchor="ctr" bIns="91425" lIns="91425" spcFirstLastPara="1" rIns="91425" wrap="square" tIns="91425">
            <a:noAutofit/>
          </a:bodyPr>
          <a:lstStyle>
            <a:lvl1pPr lvl="0" algn="ctr">
              <a:lnSpc>
                <a:spcPct val="70000"/>
              </a:lnSpc>
              <a:spcBef>
                <a:spcPts val="0"/>
              </a:spcBef>
              <a:spcAft>
                <a:spcPts val="0"/>
              </a:spcAft>
              <a:buClr>
                <a:schemeClr val="dk1"/>
              </a:buClr>
              <a:buSzPts val="2800"/>
              <a:buFont typeface="Playfair Display ExtraBold"/>
              <a:buNone/>
              <a:defRPr i="0" sz="3000">
                <a:solidFill>
                  <a:schemeClr val="dk1"/>
                </a:solidFill>
              </a:defRPr>
            </a:lvl1pPr>
            <a:lvl2pPr lvl="1"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2pPr>
            <a:lvl3pPr lvl="2"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3pPr>
            <a:lvl4pPr lvl="3"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4pPr>
            <a:lvl5pPr lvl="4"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5pPr>
            <a:lvl6pPr lvl="5"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6pPr>
            <a:lvl7pPr lvl="6"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7pPr>
            <a:lvl8pPr lvl="7"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8pPr>
            <a:lvl9pPr lvl="8" algn="l">
              <a:lnSpc>
                <a:spcPct val="100000"/>
              </a:lnSpc>
              <a:spcBef>
                <a:spcPts val="0"/>
              </a:spcBef>
              <a:spcAft>
                <a:spcPts val="0"/>
              </a:spcAft>
              <a:buClr>
                <a:srgbClr val="666666"/>
              </a:buClr>
              <a:buSzPts val="2800"/>
              <a:buFont typeface="Cormorant Garamond"/>
              <a:buNone/>
              <a:defRPr b="1" i="1" sz="2800">
                <a:solidFill>
                  <a:srgbClr val="666666"/>
                </a:solidFill>
                <a:latin typeface="Cormorant Garamond"/>
                <a:ea typeface="Cormorant Garamond"/>
                <a:cs typeface="Cormorant Garamond"/>
                <a:sym typeface="Cormorant Garamon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cxnSp>
        <p:nvCxnSpPr>
          <p:cNvPr id="75" name="Google Shape;75;p81"/>
          <p:cNvCxnSpPr/>
          <p:nvPr/>
        </p:nvCxnSpPr>
        <p:spPr>
          <a:xfrm>
            <a:off x="713250" y="715825"/>
            <a:ext cx="7717500" cy="0"/>
          </a:xfrm>
          <a:prstGeom prst="straightConnector1">
            <a:avLst/>
          </a:prstGeom>
          <a:noFill/>
          <a:ln cap="flat" cmpd="sng" w="19050">
            <a:solidFill>
              <a:schemeClr val="dk1"/>
            </a:solidFill>
            <a:prstDash val="solid"/>
            <a:round/>
            <a:headEnd len="sm" w="sm" type="none"/>
            <a:tailEnd len="sm" w="sm" type="none"/>
          </a:ln>
        </p:spPr>
      </p:cxnSp>
      <p:cxnSp>
        <p:nvCxnSpPr>
          <p:cNvPr id="76" name="Google Shape;76;p81"/>
          <p:cNvCxnSpPr/>
          <p:nvPr/>
        </p:nvCxnSpPr>
        <p:spPr>
          <a:xfrm>
            <a:off x="713250" y="4427675"/>
            <a:ext cx="7717500" cy="0"/>
          </a:xfrm>
          <a:prstGeom prst="straightConnector1">
            <a:avLst/>
          </a:prstGeom>
          <a:noFill/>
          <a:ln cap="flat" cmpd="sng" w="19050">
            <a:solidFill>
              <a:schemeClr val="dk1"/>
            </a:solidFill>
            <a:prstDash val="solid"/>
            <a:round/>
            <a:headEnd len="sm" w="sm" type="none"/>
            <a:tailEnd len="sm" w="sm" type="none"/>
          </a:ln>
        </p:spPr>
      </p:cxnSp>
      <p:sp>
        <p:nvSpPr>
          <p:cNvPr id="77" name="Google Shape;77;p81"/>
          <p:cNvSpPr txBox="1"/>
          <p:nvPr>
            <p:ph type="title"/>
          </p:nvPr>
        </p:nvSpPr>
        <p:spPr>
          <a:xfrm>
            <a:off x="1459050" y="1640725"/>
            <a:ext cx="6225900" cy="753000"/>
          </a:xfrm>
          <a:prstGeom prst="rect">
            <a:avLst/>
          </a:prstGeom>
          <a:noFill/>
          <a:ln>
            <a:noFill/>
          </a:ln>
        </p:spPr>
        <p:txBody>
          <a:bodyPr anchorCtr="0" anchor="t" bIns="91425" lIns="91425" spcFirstLastPara="1" rIns="91425" wrap="square" tIns="91425">
            <a:noAutofit/>
          </a:bodyPr>
          <a:lstStyle>
            <a:lvl1pPr lvl="0" algn="ctr">
              <a:lnSpc>
                <a:spcPct val="70000"/>
              </a:lnSpc>
              <a:spcBef>
                <a:spcPts val="0"/>
              </a:spcBef>
              <a:spcAft>
                <a:spcPts val="0"/>
              </a:spcAft>
              <a:buSzPts val="3600"/>
              <a:buNone/>
              <a:defRPr sz="53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8" name="Google Shape;78;p81"/>
          <p:cNvSpPr txBox="1"/>
          <p:nvPr>
            <p:ph idx="1" type="subTitle"/>
          </p:nvPr>
        </p:nvSpPr>
        <p:spPr>
          <a:xfrm>
            <a:off x="2643600" y="2475124"/>
            <a:ext cx="3856800" cy="133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cxnSp>
        <p:nvCxnSpPr>
          <p:cNvPr id="80" name="Google Shape;80;p82"/>
          <p:cNvCxnSpPr/>
          <p:nvPr/>
        </p:nvCxnSpPr>
        <p:spPr>
          <a:xfrm>
            <a:off x="713225" y="715825"/>
            <a:ext cx="7717500" cy="0"/>
          </a:xfrm>
          <a:prstGeom prst="straightConnector1">
            <a:avLst/>
          </a:prstGeom>
          <a:noFill/>
          <a:ln cap="flat" cmpd="sng" w="19050">
            <a:solidFill>
              <a:schemeClr val="dk1"/>
            </a:solidFill>
            <a:prstDash val="solid"/>
            <a:round/>
            <a:headEnd len="sm" w="sm" type="none"/>
            <a:tailEnd len="sm" w="sm" type="none"/>
          </a:ln>
        </p:spPr>
      </p:cxnSp>
      <p:cxnSp>
        <p:nvCxnSpPr>
          <p:cNvPr id="81" name="Google Shape;81;p82"/>
          <p:cNvCxnSpPr/>
          <p:nvPr/>
        </p:nvCxnSpPr>
        <p:spPr>
          <a:xfrm>
            <a:off x="713225" y="1056400"/>
            <a:ext cx="7717500" cy="0"/>
          </a:xfrm>
          <a:prstGeom prst="straightConnector1">
            <a:avLst/>
          </a:prstGeom>
          <a:noFill/>
          <a:ln cap="flat" cmpd="sng" w="19050">
            <a:solidFill>
              <a:schemeClr val="dk1"/>
            </a:solidFill>
            <a:prstDash val="solid"/>
            <a:round/>
            <a:headEnd len="sm" w="sm" type="none"/>
            <a:tailEnd len="sm" w="sm" type="none"/>
          </a:ln>
        </p:spPr>
      </p:cxnSp>
      <p:cxnSp>
        <p:nvCxnSpPr>
          <p:cNvPr id="82" name="Google Shape;82;p82"/>
          <p:cNvCxnSpPr/>
          <p:nvPr/>
        </p:nvCxnSpPr>
        <p:spPr>
          <a:xfrm>
            <a:off x="713225" y="4427675"/>
            <a:ext cx="7717500" cy="0"/>
          </a:xfrm>
          <a:prstGeom prst="straightConnector1">
            <a:avLst/>
          </a:prstGeom>
          <a:noFill/>
          <a:ln cap="flat" cmpd="sng" w="19050">
            <a:solidFill>
              <a:schemeClr val="dk1"/>
            </a:solidFill>
            <a:prstDash val="solid"/>
            <a:round/>
            <a:headEnd len="sm" w="sm" type="none"/>
            <a:tailEnd len="sm" w="sm" type="none"/>
          </a:ln>
        </p:spPr>
      </p:cxnSp>
      <p:grpSp>
        <p:nvGrpSpPr>
          <p:cNvPr id="83" name="Google Shape;83;p82"/>
          <p:cNvGrpSpPr/>
          <p:nvPr/>
        </p:nvGrpSpPr>
        <p:grpSpPr>
          <a:xfrm>
            <a:off x="710475" y="227050"/>
            <a:ext cx="3559800" cy="4572000"/>
            <a:chOff x="710475" y="227050"/>
            <a:chExt cx="3559800" cy="4572000"/>
          </a:xfrm>
        </p:grpSpPr>
        <p:sp>
          <p:nvSpPr>
            <p:cNvPr id="84" name="Google Shape;84;p82"/>
            <p:cNvSpPr/>
            <p:nvPr/>
          </p:nvSpPr>
          <p:spPr>
            <a:xfrm>
              <a:off x="713225" y="227050"/>
              <a:ext cx="3554100" cy="4572000"/>
            </a:xfrm>
            <a:prstGeom prst="roundRect">
              <a:avLst>
                <a:gd fmla="val 9091"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 name="Google Shape;85;p82"/>
            <p:cNvCxnSpPr/>
            <p:nvPr/>
          </p:nvCxnSpPr>
          <p:spPr>
            <a:xfrm>
              <a:off x="710475" y="834800"/>
              <a:ext cx="3559800" cy="0"/>
            </a:xfrm>
            <a:prstGeom prst="straightConnector1">
              <a:avLst/>
            </a:prstGeom>
            <a:noFill/>
            <a:ln cap="flat" cmpd="sng" w="19050">
              <a:solidFill>
                <a:schemeClr val="dk1"/>
              </a:solidFill>
              <a:prstDash val="solid"/>
              <a:round/>
              <a:headEnd len="sm" w="sm" type="none"/>
              <a:tailEnd len="sm" w="sm" type="none"/>
            </a:ln>
          </p:spPr>
        </p:cxnSp>
      </p:grpSp>
      <p:sp>
        <p:nvSpPr>
          <p:cNvPr id="86" name="Google Shape;86;p82"/>
          <p:cNvSpPr txBox="1"/>
          <p:nvPr>
            <p:ph idx="1" type="body"/>
          </p:nvPr>
        </p:nvSpPr>
        <p:spPr>
          <a:xfrm>
            <a:off x="893825" y="1803501"/>
            <a:ext cx="3243300" cy="2170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3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7" name="Google Shape;87;p82"/>
          <p:cNvSpPr txBox="1"/>
          <p:nvPr>
            <p:ph type="title"/>
          </p:nvPr>
        </p:nvSpPr>
        <p:spPr>
          <a:xfrm>
            <a:off x="893825" y="1210201"/>
            <a:ext cx="3243300" cy="541500"/>
          </a:xfrm>
          <a:prstGeom prst="rect">
            <a:avLst/>
          </a:prstGeom>
          <a:noFill/>
          <a:ln>
            <a:noFill/>
          </a:ln>
        </p:spPr>
        <p:txBody>
          <a:bodyPr anchorCtr="0" anchor="ctr" bIns="91425" lIns="91425" spcFirstLastPara="1" rIns="91425" wrap="square" tIns="91425">
            <a:noAutofit/>
          </a:bodyPr>
          <a:lstStyle>
            <a:lvl1pPr lvl="0" algn="ctr">
              <a:lnSpc>
                <a:spcPct val="70000"/>
              </a:lnSpc>
              <a:spcBef>
                <a:spcPts val="0"/>
              </a:spcBef>
              <a:spcAft>
                <a:spcPts val="0"/>
              </a:spcAft>
              <a:buSzPts val="2300"/>
              <a:buNone/>
              <a:defRPr b="1"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73"/>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Merriweather"/>
              <a:buChar char="●"/>
              <a:defRPr b="0" i="0" sz="1400" u="none" cap="none" strike="noStrike">
                <a:solidFill>
                  <a:schemeClr val="dk1"/>
                </a:solidFill>
                <a:latin typeface="Merriweather"/>
                <a:ea typeface="Merriweather"/>
                <a:cs typeface="Merriweather"/>
                <a:sym typeface="Merriweather"/>
              </a:defRPr>
            </a:lvl1pPr>
            <a:lvl2pPr indent="-317500" lvl="1" marL="914400" marR="0" rtl="0" algn="l">
              <a:lnSpc>
                <a:spcPct val="115000"/>
              </a:lnSpc>
              <a:spcBef>
                <a:spcPts val="1600"/>
              </a:spcBef>
              <a:spcAft>
                <a:spcPts val="0"/>
              </a:spcAft>
              <a:buClr>
                <a:schemeClr val="dk1"/>
              </a:buClr>
              <a:buSzPts val="1400"/>
              <a:buFont typeface="Merriweather"/>
              <a:buChar char="○"/>
              <a:defRPr b="0" i="0" sz="1400" u="none" cap="none" strike="noStrike">
                <a:solidFill>
                  <a:schemeClr val="dk1"/>
                </a:solidFill>
                <a:latin typeface="Merriweather"/>
                <a:ea typeface="Merriweather"/>
                <a:cs typeface="Merriweather"/>
                <a:sym typeface="Merriweather"/>
              </a:defRPr>
            </a:lvl2pPr>
            <a:lvl3pPr indent="-317500" lvl="2" marL="1371600" marR="0" rtl="0" algn="l">
              <a:lnSpc>
                <a:spcPct val="115000"/>
              </a:lnSpc>
              <a:spcBef>
                <a:spcPts val="1600"/>
              </a:spcBef>
              <a:spcAft>
                <a:spcPts val="0"/>
              </a:spcAft>
              <a:buClr>
                <a:schemeClr val="dk1"/>
              </a:buClr>
              <a:buSzPts val="1400"/>
              <a:buFont typeface="Merriweather"/>
              <a:buChar char="■"/>
              <a:defRPr b="0" i="0" sz="1400" u="none" cap="none" strike="noStrike">
                <a:solidFill>
                  <a:schemeClr val="dk1"/>
                </a:solidFill>
                <a:latin typeface="Merriweather"/>
                <a:ea typeface="Merriweather"/>
                <a:cs typeface="Merriweather"/>
                <a:sym typeface="Merriweather"/>
              </a:defRPr>
            </a:lvl3pPr>
            <a:lvl4pPr indent="-317500" lvl="3" marL="1828800" marR="0" rtl="0" algn="l">
              <a:lnSpc>
                <a:spcPct val="115000"/>
              </a:lnSpc>
              <a:spcBef>
                <a:spcPts val="1600"/>
              </a:spcBef>
              <a:spcAft>
                <a:spcPts val="0"/>
              </a:spcAft>
              <a:buClr>
                <a:schemeClr val="dk1"/>
              </a:buClr>
              <a:buSzPts val="1400"/>
              <a:buFont typeface="Merriweather"/>
              <a:buChar char="●"/>
              <a:defRPr b="0" i="0" sz="1400" u="none" cap="none" strike="noStrike">
                <a:solidFill>
                  <a:schemeClr val="dk1"/>
                </a:solidFill>
                <a:latin typeface="Merriweather"/>
                <a:ea typeface="Merriweather"/>
                <a:cs typeface="Merriweather"/>
                <a:sym typeface="Merriweather"/>
              </a:defRPr>
            </a:lvl4pPr>
            <a:lvl5pPr indent="-317500" lvl="4" marL="2286000" marR="0" rtl="0" algn="l">
              <a:lnSpc>
                <a:spcPct val="115000"/>
              </a:lnSpc>
              <a:spcBef>
                <a:spcPts val="1600"/>
              </a:spcBef>
              <a:spcAft>
                <a:spcPts val="0"/>
              </a:spcAft>
              <a:buClr>
                <a:schemeClr val="dk1"/>
              </a:buClr>
              <a:buSzPts val="1400"/>
              <a:buFont typeface="Merriweather"/>
              <a:buChar char="○"/>
              <a:defRPr b="0" i="0" sz="1400" u="none" cap="none" strike="noStrike">
                <a:solidFill>
                  <a:schemeClr val="dk1"/>
                </a:solidFill>
                <a:latin typeface="Merriweather"/>
                <a:ea typeface="Merriweather"/>
                <a:cs typeface="Merriweather"/>
                <a:sym typeface="Merriweather"/>
              </a:defRPr>
            </a:lvl5pPr>
            <a:lvl6pPr indent="-317500" lvl="5" marL="2743200" marR="0" rtl="0" algn="l">
              <a:lnSpc>
                <a:spcPct val="115000"/>
              </a:lnSpc>
              <a:spcBef>
                <a:spcPts val="1600"/>
              </a:spcBef>
              <a:spcAft>
                <a:spcPts val="0"/>
              </a:spcAft>
              <a:buClr>
                <a:schemeClr val="dk1"/>
              </a:buClr>
              <a:buSzPts val="1400"/>
              <a:buFont typeface="Merriweather"/>
              <a:buChar char="■"/>
              <a:defRPr b="0" i="0" sz="1400" u="none" cap="none" strike="noStrike">
                <a:solidFill>
                  <a:schemeClr val="dk1"/>
                </a:solidFill>
                <a:latin typeface="Merriweather"/>
                <a:ea typeface="Merriweather"/>
                <a:cs typeface="Merriweather"/>
                <a:sym typeface="Merriweather"/>
              </a:defRPr>
            </a:lvl6pPr>
            <a:lvl7pPr indent="-317500" lvl="6" marL="3200400" marR="0" rtl="0" algn="l">
              <a:lnSpc>
                <a:spcPct val="115000"/>
              </a:lnSpc>
              <a:spcBef>
                <a:spcPts val="1600"/>
              </a:spcBef>
              <a:spcAft>
                <a:spcPts val="0"/>
              </a:spcAft>
              <a:buClr>
                <a:schemeClr val="dk1"/>
              </a:buClr>
              <a:buSzPts val="1400"/>
              <a:buFont typeface="Merriweather"/>
              <a:buChar char="●"/>
              <a:defRPr b="0" i="0" sz="1400" u="none" cap="none" strike="noStrike">
                <a:solidFill>
                  <a:schemeClr val="dk1"/>
                </a:solidFill>
                <a:latin typeface="Merriweather"/>
                <a:ea typeface="Merriweather"/>
                <a:cs typeface="Merriweather"/>
                <a:sym typeface="Merriweather"/>
              </a:defRPr>
            </a:lvl7pPr>
            <a:lvl8pPr indent="-317500" lvl="7" marL="3657600" marR="0" rtl="0" algn="l">
              <a:lnSpc>
                <a:spcPct val="115000"/>
              </a:lnSpc>
              <a:spcBef>
                <a:spcPts val="1600"/>
              </a:spcBef>
              <a:spcAft>
                <a:spcPts val="0"/>
              </a:spcAft>
              <a:buClr>
                <a:schemeClr val="dk1"/>
              </a:buClr>
              <a:buSzPts val="1400"/>
              <a:buFont typeface="Merriweather"/>
              <a:buChar char="○"/>
              <a:defRPr b="0" i="0" sz="1400" u="none" cap="none" strike="noStrike">
                <a:solidFill>
                  <a:schemeClr val="dk1"/>
                </a:solidFill>
                <a:latin typeface="Merriweather"/>
                <a:ea typeface="Merriweather"/>
                <a:cs typeface="Merriweather"/>
                <a:sym typeface="Merriweather"/>
              </a:defRPr>
            </a:lvl8pPr>
            <a:lvl9pPr indent="-317500" lvl="8" marL="4114800" marR="0" rtl="0" algn="l">
              <a:lnSpc>
                <a:spcPct val="115000"/>
              </a:lnSpc>
              <a:spcBef>
                <a:spcPts val="1600"/>
              </a:spcBef>
              <a:spcAft>
                <a:spcPts val="1600"/>
              </a:spcAft>
              <a:buClr>
                <a:schemeClr val="dk1"/>
              </a:buClr>
              <a:buSzPts val="1400"/>
              <a:buFont typeface="Merriweather"/>
              <a:buChar char="■"/>
              <a:defRPr b="0" i="0" sz="1400" u="none" cap="none" strike="noStrike">
                <a:solidFill>
                  <a:schemeClr val="dk1"/>
                </a:solidFill>
                <a:latin typeface="Merriweather"/>
                <a:ea typeface="Merriweather"/>
                <a:cs typeface="Merriweather"/>
                <a:sym typeface="Merriweather"/>
              </a:defRPr>
            </a:lvl9pPr>
          </a:lstStyle>
          <a:p/>
        </p:txBody>
      </p:sp>
      <p:sp>
        <p:nvSpPr>
          <p:cNvPr id="7" name="Google Shape;7;p73"/>
          <p:cNvSpPr txBox="1"/>
          <p:nvPr>
            <p:ph type="title"/>
          </p:nvPr>
        </p:nvSpPr>
        <p:spPr>
          <a:xfrm>
            <a:off x="713225" y="539500"/>
            <a:ext cx="7717500" cy="714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800"/>
              <a:buFont typeface="Cormorant Garamond"/>
              <a:buNone/>
              <a:defRPr b="1" i="0" sz="2800" u="none" cap="none" strike="noStrike">
                <a:solidFill>
                  <a:schemeClr val="dk1"/>
                </a:solidFill>
                <a:latin typeface="Cormorant Garamond"/>
                <a:ea typeface="Cormorant Garamond"/>
                <a:cs typeface="Cormorant Garamond"/>
                <a:sym typeface="Cormorant Garamond"/>
              </a:defRPr>
            </a:lvl1pPr>
            <a:lvl2pPr lvl="1" marR="0" rtl="0" algn="l">
              <a:lnSpc>
                <a:spcPct val="100000"/>
              </a:lnSpc>
              <a:spcBef>
                <a:spcPts val="0"/>
              </a:spcBef>
              <a:spcAft>
                <a:spcPts val="0"/>
              </a:spcAft>
              <a:buClr>
                <a:schemeClr val="dk1"/>
              </a:buClr>
              <a:buSzPts val="2800"/>
              <a:buFont typeface="Cormorant Garamond"/>
              <a:buNone/>
              <a:defRPr b="1" i="1" sz="2800" u="none" cap="none" strike="noStrike">
                <a:solidFill>
                  <a:schemeClr val="dk1"/>
                </a:solidFill>
                <a:latin typeface="Cormorant Garamond"/>
                <a:ea typeface="Cormorant Garamond"/>
                <a:cs typeface="Cormorant Garamond"/>
                <a:sym typeface="Cormorant Garamond"/>
              </a:defRPr>
            </a:lvl2pPr>
            <a:lvl3pPr lvl="2" marR="0" rtl="0" algn="l">
              <a:lnSpc>
                <a:spcPct val="100000"/>
              </a:lnSpc>
              <a:spcBef>
                <a:spcPts val="0"/>
              </a:spcBef>
              <a:spcAft>
                <a:spcPts val="0"/>
              </a:spcAft>
              <a:buClr>
                <a:schemeClr val="dk1"/>
              </a:buClr>
              <a:buSzPts val="2800"/>
              <a:buFont typeface="Cormorant Garamond"/>
              <a:buNone/>
              <a:defRPr b="1" i="1" sz="2800" u="none" cap="none" strike="noStrike">
                <a:solidFill>
                  <a:schemeClr val="dk1"/>
                </a:solidFill>
                <a:latin typeface="Cormorant Garamond"/>
                <a:ea typeface="Cormorant Garamond"/>
                <a:cs typeface="Cormorant Garamond"/>
                <a:sym typeface="Cormorant Garamond"/>
              </a:defRPr>
            </a:lvl3pPr>
            <a:lvl4pPr lvl="3" marR="0" rtl="0" algn="l">
              <a:lnSpc>
                <a:spcPct val="100000"/>
              </a:lnSpc>
              <a:spcBef>
                <a:spcPts val="0"/>
              </a:spcBef>
              <a:spcAft>
                <a:spcPts val="0"/>
              </a:spcAft>
              <a:buClr>
                <a:schemeClr val="dk1"/>
              </a:buClr>
              <a:buSzPts val="2800"/>
              <a:buFont typeface="Cormorant Garamond"/>
              <a:buNone/>
              <a:defRPr b="1" i="1" sz="2800" u="none" cap="none" strike="noStrike">
                <a:solidFill>
                  <a:schemeClr val="dk1"/>
                </a:solidFill>
                <a:latin typeface="Cormorant Garamond"/>
                <a:ea typeface="Cormorant Garamond"/>
                <a:cs typeface="Cormorant Garamond"/>
                <a:sym typeface="Cormorant Garamond"/>
              </a:defRPr>
            </a:lvl4pPr>
            <a:lvl5pPr lvl="4" marR="0" rtl="0" algn="l">
              <a:lnSpc>
                <a:spcPct val="100000"/>
              </a:lnSpc>
              <a:spcBef>
                <a:spcPts val="0"/>
              </a:spcBef>
              <a:spcAft>
                <a:spcPts val="0"/>
              </a:spcAft>
              <a:buClr>
                <a:schemeClr val="dk1"/>
              </a:buClr>
              <a:buSzPts val="2800"/>
              <a:buFont typeface="Cormorant Garamond"/>
              <a:buNone/>
              <a:defRPr b="1" i="1" sz="2800" u="none" cap="none" strike="noStrike">
                <a:solidFill>
                  <a:schemeClr val="dk1"/>
                </a:solidFill>
                <a:latin typeface="Cormorant Garamond"/>
                <a:ea typeface="Cormorant Garamond"/>
                <a:cs typeface="Cormorant Garamond"/>
                <a:sym typeface="Cormorant Garamond"/>
              </a:defRPr>
            </a:lvl5pPr>
            <a:lvl6pPr lvl="5" marR="0" rtl="0" algn="l">
              <a:lnSpc>
                <a:spcPct val="100000"/>
              </a:lnSpc>
              <a:spcBef>
                <a:spcPts val="0"/>
              </a:spcBef>
              <a:spcAft>
                <a:spcPts val="0"/>
              </a:spcAft>
              <a:buClr>
                <a:schemeClr val="dk1"/>
              </a:buClr>
              <a:buSzPts val="2800"/>
              <a:buFont typeface="Cormorant Garamond"/>
              <a:buNone/>
              <a:defRPr b="1" i="1" sz="2800" u="none" cap="none" strike="noStrike">
                <a:solidFill>
                  <a:schemeClr val="dk1"/>
                </a:solidFill>
                <a:latin typeface="Cormorant Garamond"/>
                <a:ea typeface="Cormorant Garamond"/>
                <a:cs typeface="Cormorant Garamond"/>
                <a:sym typeface="Cormorant Garamond"/>
              </a:defRPr>
            </a:lvl6pPr>
            <a:lvl7pPr lvl="6" marR="0" rtl="0" algn="l">
              <a:lnSpc>
                <a:spcPct val="100000"/>
              </a:lnSpc>
              <a:spcBef>
                <a:spcPts val="0"/>
              </a:spcBef>
              <a:spcAft>
                <a:spcPts val="0"/>
              </a:spcAft>
              <a:buClr>
                <a:schemeClr val="dk1"/>
              </a:buClr>
              <a:buSzPts val="2800"/>
              <a:buFont typeface="Cormorant Garamond"/>
              <a:buNone/>
              <a:defRPr b="1" i="1" sz="2800" u="none" cap="none" strike="noStrike">
                <a:solidFill>
                  <a:schemeClr val="dk1"/>
                </a:solidFill>
                <a:latin typeface="Cormorant Garamond"/>
                <a:ea typeface="Cormorant Garamond"/>
                <a:cs typeface="Cormorant Garamond"/>
                <a:sym typeface="Cormorant Garamond"/>
              </a:defRPr>
            </a:lvl7pPr>
            <a:lvl8pPr lvl="7" marR="0" rtl="0" algn="l">
              <a:lnSpc>
                <a:spcPct val="100000"/>
              </a:lnSpc>
              <a:spcBef>
                <a:spcPts val="0"/>
              </a:spcBef>
              <a:spcAft>
                <a:spcPts val="0"/>
              </a:spcAft>
              <a:buClr>
                <a:schemeClr val="dk1"/>
              </a:buClr>
              <a:buSzPts val="2800"/>
              <a:buFont typeface="Cormorant Garamond"/>
              <a:buNone/>
              <a:defRPr b="1" i="1" sz="2800" u="none" cap="none" strike="noStrike">
                <a:solidFill>
                  <a:schemeClr val="dk1"/>
                </a:solidFill>
                <a:latin typeface="Cormorant Garamond"/>
                <a:ea typeface="Cormorant Garamond"/>
                <a:cs typeface="Cormorant Garamond"/>
                <a:sym typeface="Cormorant Garamond"/>
              </a:defRPr>
            </a:lvl8pPr>
            <a:lvl9pPr lvl="8" marR="0" rtl="0" algn="l">
              <a:lnSpc>
                <a:spcPct val="100000"/>
              </a:lnSpc>
              <a:spcBef>
                <a:spcPts val="0"/>
              </a:spcBef>
              <a:spcAft>
                <a:spcPts val="0"/>
              </a:spcAft>
              <a:buClr>
                <a:schemeClr val="dk1"/>
              </a:buClr>
              <a:buSzPts val="2800"/>
              <a:buFont typeface="Cormorant Garamond"/>
              <a:buNone/>
              <a:defRPr b="1" i="1" sz="2800" u="none" cap="none" strike="noStrike">
                <a:solidFill>
                  <a:schemeClr val="dk1"/>
                </a:solidFill>
                <a:latin typeface="Cormorant Garamond"/>
                <a:ea typeface="Cormorant Garamond"/>
                <a:cs typeface="Cormorant Garamond"/>
                <a:sym typeface="Cormorant Garamond"/>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8.png"/><Relationship Id="rId7" Type="http://schemas.openxmlformats.org/officeDocument/2006/relationships/image" Target="../media/image13.png"/><Relationship Id="rId8" Type="http://schemas.openxmlformats.org/officeDocument/2006/relationships/image" Target="../media/image16.png"/><Relationship Id="rId10"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39.png"/><Relationship Id="rId7" Type="http://schemas.openxmlformats.org/officeDocument/2006/relationships/image" Target="../media/image41.png"/><Relationship Id="rId8"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6.png"/><Relationship Id="rId7"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2.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63.png"/><Relationship Id="rId6"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58.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54.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68.png"/><Relationship Id="rId4" Type="http://schemas.openxmlformats.org/officeDocument/2006/relationships/image" Target="../media/image62.png"/><Relationship Id="rId5"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66.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cxnSp>
        <p:nvCxnSpPr>
          <p:cNvPr id="237" name="Google Shape;237;p1"/>
          <p:cNvCxnSpPr/>
          <p:nvPr/>
        </p:nvCxnSpPr>
        <p:spPr>
          <a:xfrm>
            <a:off x="511850" y="1023675"/>
            <a:ext cx="8087700" cy="0"/>
          </a:xfrm>
          <a:prstGeom prst="straightConnector1">
            <a:avLst/>
          </a:prstGeom>
          <a:noFill/>
          <a:ln cap="flat" cmpd="sng" w="19050">
            <a:solidFill>
              <a:schemeClr val="dk1"/>
            </a:solidFill>
            <a:prstDash val="solid"/>
            <a:round/>
            <a:headEnd len="sm" w="sm" type="none"/>
            <a:tailEnd len="sm" w="sm" type="none"/>
          </a:ln>
        </p:spPr>
      </p:cxnSp>
      <p:cxnSp>
        <p:nvCxnSpPr>
          <p:cNvPr id="238" name="Google Shape;238;p1"/>
          <p:cNvCxnSpPr/>
          <p:nvPr/>
        </p:nvCxnSpPr>
        <p:spPr>
          <a:xfrm>
            <a:off x="511850" y="4394950"/>
            <a:ext cx="8087700" cy="0"/>
          </a:xfrm>
          <a:prstGeom prst="straightConnector1">
            <a:avLst/>
          </a:prstGeom>
          <a:noFill/>
          <a:ln cap="flat" cmpd="sng" w="19050">
            <a:solidFill>
              <a:schemeClr val="dk1"/>
            </a:solidFill>
            <a:prstDash val="solid"/>
            <a:round/>
            <a:headEnd len="sm" w="sm" type="none"/>
            <a:tailEnd len="sm" w="sm" type="none"/>
          </a:ln>
        </p:spPr>
      </p:cxnSp>
      <p:sp>
        <p:nvSpPr>
          <p:cNvPr id="239" name="Google Shape;239;p1"/>
          <p:cNvSpPr/>
          <p:nvPr/>
        </p:nvSpPr>
        <p:spPr>
          <a:xfrm>
            <a:off x="6312275" y="227050"/>
            <a:ext cx="2361000" cy="45720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
          <p:cNvSpPr txBox="1"/>
          <p:nvPr>
            <p:ph idx="1" type="subTitle"/>
          </p:nvPr>
        </p:nvSpPr>
        <p:spPr>
          <a:xfrm flipH="1">
            <a:off x="1896900" y="3612950"/>
            <a:ext cx="3590100" cy="68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200"/>
              <a:t>Lê Tuấn Khôi</a:t>
            </a:r>
            <a:endParaRPr sz="1200"/>
          </a:p>
        </p:txBody>
      </p:sp>
      <p:sp>
        <p:nvSpPr>
          <p:cNvPr id="241" name="Google Shape;241;p1"/>
          <p:cNvSpPr txBox="1"/>
          <p:nvPr>
            <p:ph type="title"/>
          </p:nvPr>
        </p:nvSpPr>
        <p:spPr>
          <a:xfrm>
            <a:off x="668375" y="1390088"/>
            <a:ext cx="4953600" cy="15324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SzPts val="2800"/>
              <a:buNone/>
            </a:pPr>
            <a:r>
              <a:rPr lang="en" sz="6400"/>
              <a:t>Brazilian E-Commerce </a:t>
            </a:r>
            <a:endParaRPr sz="6400"/>
          </a:p>
        </p:txBody>
      </p:sp>
      <p:cxnSp>
        <p:nvCxnSpPr>
          <p:cNvPr id="242" name="Google Shape;242;p1"/>
          <p:cNvCxnSpPr/>
          <p:nvPr/>
        </p:nvCxnSpPr>
        <p:spPr>
          <a:xfrm>
            <a:off x="511850" y="3288900"/>
            <a:ext cx="4179600" cy="0"/>
          </a:xfrm>
          <a:prstGeom prst="straightConnector1">
            <a:avLst/>
          </a:prstGeom>
          <a:noFill/>
          <a:ln cap="flat" cmpd="sng" w="19050">
            <a:solidFill>
              <a:schemeClr val="dk1"/>
            </a:solidFill>
            <a:prstDash val="solid"/>
            <a:round/>
            <a:headEnd len="sm" w="sm" type="none"/>
            <a:tailEnd len="sm" w="sm" type="none"/>
          </a:ln>
        </p:spPr>
      </p:cxnSp>
      <p:grpSp>
        <p:nvGrpSpPr>
          <p:cNvPr id="243" name="Google Shape;243;p1"/>
          <p:cNvGrpSpPr/>
          <p:nvPr/>
        </p:nvGrpSpPr>
        <p:grpSpPr>
          <a:xfrm>
            <a:off x="8138890" y="292175"/>
            <a:ext cx="327600" cy="327600"/>
            <a:chOff x="9379775" y="1529850"/>
            <a:chExt cx="327600" cy="327600"/>
          </a:xfrm>
        </p:grpSpPr>
        <p:sp>
          <p:nvSpPr>
            <p:cNvPr id="244" name="Google Shape;244;p1"/>
            <p:cNvSpPr/>
            <p:nvPr/>
          </p:nvSpPr>
          <p:spPr>
            <a:xfrm>
              <a:off x="9379775" y="1529850"/>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
            <p:cNvSpPr/>
            <p:nvPr/>
          </p:nvSpPr>
          <p:spPr>
            <a:xfrm>
              <a:off x="9452138" y="1602213"/>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grpSp>
        <p:nvGrpSpPr>
          <p:cNvPr id="246" name="Google Shape;246;p1"/>
          <p:cNvGrpSpPr/>
          <p:nvPr/>
        </p:nvGrpSpPr>
        <p:grpSpPr>
          <a:xfrm>
            <a:off x="6424750" y="3705965"/>
            <a:ext cx="327600" cy="327600"/>
            <a:chOff x="5471550" y="4685975"/>
            <a:chExt cx="327600" cy="327600"/>
          </a:xfrm>
        </p:grpSpPr>
        <p:sp>
          <p:nvSpPr>
            <p:cNvPr id="247" name="Google Shape;247;p1"/>
            <p:cNvSpPr/>
            <p:nvPr/>
          </p:nvSpPr>
          <p:spPr>
            <a:xfrm>
              <a:off x="5471550" y="468597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
            <p:cNvSpPr/>
            <p:nvPr/>
          </p:nvSpPr>
          <p:spPr>
            <a:xfrm>
              <a:off x="5528675" y="475832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9" name="Google Shape;249;p1"/>
          <p:cNvSpPr/>
          <p:nvPr/>
        </p:nvSpPr>
        <p:spPr>
          <a:xfrm>
            <a:off x="4383550" y="3686494"/>
            <a:ext cx="257491" cy="310864"/>
          </a:xfrm>
          <a:custGeom>
            <a:rect b="b" l="l" r="r" t="t"/>
            <a:pathLst>
              <a:path extrusionOk="0" h="10285" w="8510">
                <a:moveTo>
                  <a:pt x="6234" y="1369"/>
                </a:moveTo>
                <a:lnTo>
                  <a:pt x="7159" y="2294"/>
                </a:lnTo>
                <a:lnTo>
                  <a:pt x="6623" y="2294"/>
                </a:lnTo>
                <a:cubicBezTo>
                  <a:pt x="6382" y="2294"/>
                  <a:pt x="6234" y="2109"/>
                  <a:pt x="6234" y="1905"/>
                </a:cubicBezTo>
                <a:lnTo>
                  <a:pt x="6234" y="1369"/>
                </a:lnTo>
                <a:close/>
                <a:moveTo>
                  <a:pt x="5421" y="795"/>
                </a:moveTo>
                <a:lnTo>
                  <a:pt x="5421" y="1868"/>
                </a:lnTo>
                <a:cubicBezTo>
                  <a:pt x="5421" y="2553"/>
                  <a:pt x="5957" y="3071"/>
                  <a:pt x="6623" y="3071"/>
                </a:cubicBezTo>
                <a:lnTo>
                  <a:pt x="7714" y="3071"/>
                </a:lnTo>
                <a:lnTo>
                  <a:pt x="7714" y="7473"/>
                </a:lnTo>
                <a:cubicBezTo>
                  <a:pt x="7714" y="7695"/>
                  <a:pt x="7529" y="7861"/>
                  <a:pt x="7307" y="7861"/>
                </a:cubicBezTo>
                <a:lnTo>
                  <a:pt x="2812" y="7861"/>
                </a:lnTo>
                <a:cubicBezTo>
                  <a:pt x="2572" y="7861"/>
                  <a:pt x="2405" y="7676"/>
                  <a:pt x="2405" y="7473"/>
                </a:cubicBezTo>
                <a:lnTo>
                  <a:pt x="2405" y="1184"/>
                </a:lnTo>
                <a:cubicBezTo>
                  <a:pt x="2405" y="943"/>
                  <a:pt x="2590" y="795"/>
                  <a:pt x="2812" y="795"/>
                </a:cubicBezTo>
                <a:close/>
                <a:moveTo>
                  <a:pt x="1573" y="2405"/>
                </a:moveTo>
                <a:lnTo>
                  <a:pt x="1573" y="7473"/>
                </a:lnTo>
                <a:cubicBezTo>
                  <a:pt x="1573" y="8139"/>
                  <a:pt x="2109" y="8675"/>
                  <a:pt x="2775" y="8675"/>
                </a:cubicBezTo>
                <a:lnTo>
                  <a:pt x="6271" y="8675"/>
                </a:lnTo>
                <a:lnTo>
                  <a:pt x="6271" y="9082"/>
                </a:lnTo>
                <a:lnTo>
                  <a:pt x="6290" y="9082"/>
                </a:lnTo>
                <a:cubicBezTo>
                  <a:pt x="6290" y="9323"/>
                  <a:pt x="6105" y="9489"/>
                  <a:pt x="5901" y="9489"/>
                </a:cubicBezTo>
                <a:lnTo>
                  <a:pt x="1185" y="9489"/>
                </a:lnTo>
                <a:cubicBezTo>
                  <a:pt x="963" y="9489"/>
                  <a:pt x="796" y="9304"/>
                  <a:pt x="796" y="9082"/>
                </a:cubicBezTo>
                <a:lnTo>
                  <a:pt x="796" y="2793"/>
                </a:lnTo>
                <a:cubicBezTo>
                  <a:pt x="796" y="2571"/>
                  <a:pt x="981" y="2405"/>
                  <a:pt x="1185" y="2405"/>
                </a:cubicBezTo>
                <a:close/>
                <a:moveTo>
                  <a:pt x="2812" y="0"/>
                </a:moveTo>
                <a:cubicBezTo>
                  <a:pt x="2128" y="0"/>
                  <a:pt x="1610" y="536"/>
                  <a:pt x="1610" y="1202"/>
                </a:cubicBezTo>
                <a:lnTo>
                  <a:pt x="1610" y="1591"/>
                </a:lnTo>
                <a:lnTo>
                  <a:pt x="1203" y="1591"/>
                </a:lnTo>
                <a:cubicBezTo>
                  <a:pt x="537" y="1591"/>
                  <a:pt x="1" y="2127"/>
                  <a:pt x="1" y="2793"/>
                </a:cubicBezTo>
                <a:lnTo>
                  <a:pt x="1" y="9082"/>
                </a:lnTo>
                <a:cubicBezTo>
                  <a:pt x="1" y="9748"/>
                  <a:pt x="537" y="10285"/>
                  <a:pt x="1203" y="10285"/>
                </a:cubicBezTo>
                <a:lnTo>
                  <a:pt x="5901" y="10285"/>
                </a:lnTo>
                <a:cubicBezTo>
                  <a:pt x="6567" y="10285"/>
                  <a:pt x="7104" y="9748"/>
                  <a:pt x="7104" y="9082"/>
                </a:cubicBezTo>
                <a:lnTo>
                  <a:pt x="7104" y="8694"/>
                </a:lnTo>
                <a:lnTo>
                  <a:pt x="7307" y="8694"/>
                </a:lnTo>
                <a:cubicBezTo>
                  <a:pt x="7992" y="8694"/>
                  <a:pt x="8510" y="8157"/>
                  <a:pt x="8510" y="7491"/>
                </a:cubicBezTo>
                <a:lnTo>
                  <a:pt x="8510" y="2534"/>
                </a:lnTo>
                <a:lnTo>
                  <a:pt x="599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
          <p:cNvSpPr/>
          <p:nvPr/>
        </p:nvSpPr>
        <p:spPr>
          <a:xfrm>
            <a:off x="4691450" y="1346225"/>
            <a:ext cx="1448506" cy="1703811"/>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
          <p:cNvSpPr/>
          <p:nvPr/>
        </p:nvSpPr>
        <p:spPr>
          <a:xfrm>
            <a:off x="5621971" y="2159961"/>
            <a:ext cx="341981" cy="402327"/>
          </a:xfrm>
          <a:custGeom>
            <a:rect b="b" l="l" r="r" t="t"/>
            <a:pathLst>
              <a:path extrusionOk="0" h="10045" w="8843">
                <a:moveTo>
                  <a:pt x="6438" y="833"/>
                </a:moveTo>
                <a:cubicBezTo>
                  <a:pt x="7215" y="833"/>
                  <a:pt x="7788" y="1110"/>
                  <a:pt x="8047" y="1277"/>
                </a:cubicBezTo>
                <a:lnTo>
                  <a:pt x="8047" y="5457"/>
                </a:lnTo>
                <a:cubicBezTo>
                  <a:pt x="7659" y="5309"/>
                  <a:pt x="7104" y="5124"/>
                  <a:pt x="6438" y="5124"/>
                </a:cubicBezTo>
                <a:cubicBezTo>
                  <a:pt x="5717" y="5124"/>
                  <a:pt x="5014" y="5457"/>
                  <a:pt x="4329" y="5790"/>
                </a:cubicBezTo>
                <a:cubicBezTo>
                  <a:pt x="3700" y="6086"/>
                  <a:pt x="3109" y="6363"/>
                  <a:pt x="2572" y="6363"/>
                </a:cubicBezTo>
                <a:cubicBezTo>
                  <a:pt x="1758" y="6363"/>
                  <a:pt x="1092" y="6067"/>
                  <a:pt x="778" y="5901"/>
                </a:cubicBezTo>
                <a:lnTo>
                  <a:pt x="778" y="1702"/>
                </a:lnTo>
                <a:cubicBezTo>
                  <a:pt x="1203" y="1887"/>
                  <a:pt x="1832" y="2072"/>
                  <a:pt x="2572" y="2072"/>
                </a:cubicBezTo>
                <a:cubicBezTo>
                  <a:pt x="3294" y="2072"/>
                  <a:pt x="3978" y="1739"/>
                  <a:pt x="4681" y="1425"/>
                </a:cubicBezTo>
                <a:cubicBezTo>
                  <a:pt x="5291" y="1110"/>
                  <a:pt x="5902" y="833"/>
                  <a:pt x="6438" y="833"/>
                </a:cubicBezTo>
                <a:close/>
                <a:moveTo>
                  <a:pt x="1" y="0"/>
                </a:moveTo>
                <a:lnTo>
                  <a:pt x="1" y="10044"/>
                </a:lnTo>
                <a:lnTo>
                  <a:pt x="778" y="10044"/>
                </a:lnTo>
                <a:lnTo>
                  <a:pt x="778" y="6789"/>
                </a:lnTo>
                <a:cubicBezTo>
                  <a:pt x="1222" y="6974"/>
                  <a:pt x="1851" y="7177"/>
                  <a:pt x="2572" y="7177"/>
                </a:cubicBezTo>
                <a:cubicBezTo>
                  <a:pt x="3294" y="7177"/>
                  <a:pt x="3978" y="6826"/>
                  <a:pt x="4681" y="6511"/>
                </a:cubicBezTo>
                <a:cubicBezTo>
                  <a:pt x="5291" y="6197"/>
                  <a:pt x="5902" y="5919"/>
                  <a:pt x="6438" y="5919"/>
                </a:cubicBezTo>
                <a:cubicBezTo>
                  <a:pt x="7492" y="5919"/>
                  <a:pt x="8158" y="6437"/>
                  <a:pt x="8195" y="6456"/>
                </a:cubicBezTo>
                <a:lnTo>
                  <a:pt x="8843" y="6992"/>
                </a:lnTo>
                <a:lnTo>
                  <a:pt x="8843" y="888"/>
                </a:lnTo>
                <a:lnTo>
                  <a:pt x="8695" y="740"/>
                </a:lnTo>
                <a:cubicBezTo>
                  <a:pt x="8639" y="722"/>
                  <a:pt x="7788" y="37"/>
                  <a:pt x="6438" y="37"/>
                </a:cubicBezTo>
                <a:cubicBezTo>
                  <a:pt x="5717" y="37"/>
                  <a:pt x="5014" y="352"/>
                  <a:pt x="4329" y="685"/>
                </a:cubicBezTo>
                <a:cubicBezTo>
                  <a:pt x="3700" y="981"/>
                  <a:pt x="3109" y="1258"/>
                  <a:pt x="2572" y="1258"/>
                </a:cubicBezTo>
                <a:cubicBezTo>
                  <a:pt x="1758" y="1258"/>
                  <a:pt x="1055" y="962"/>
                  <a:pt x="778" y="796"/>
                </a:cubicBezTo>
                <a:lnTo>
                  <a:pt x="77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
          <p:cNvSpPr txBox="1"/>
          <p:nvPr>
            <p:ph idx="1" type="subTitle"/>
          </p:nvPr>
        </p:nvSpPr>
        <p:spPr>
          <a:xfrm flipH="1">
            <a:off x="6557750" y="1169450"/>
            <a:ext cx="2041800" cy="170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t/>
            </a:r>
            <a:endParaRPr sz="2400"/>
          </a:p>
          <a:p>
            <a:pPr indent="0" lvl="0" marL="0" rtl="0" algn="ctr">
              <a:lnSpc>
                <a:spcPct val="100000"/>
              </a:lnSpc>
              <a:spcBef>
                <a:spcPts val="0"/>
              </a:spcBef>
              <a:spcAft>
                <a:spcPts val="0"/>
              </a:spcAft>
              <a:buClr>
                <a:schemeClr val="dk1"/>
              </a:buClr>
              <a:buSzPts val="1100"/>
              <a:buFont typeface="Arial"/>
              <a:buNone/>
            </a:pPr>
            <a:r>
              <a:rPr lang="en" sz="2400"/>
              <a:t>Business</a:t>
            </a:r>
            <a:endParaRPr sz="2400"/>
          </a:p>
          <a:p>
            <a:pPr indent="0" lvl="0" marL="0" rtl="0" algn="ctr">
              <a:lnSpc>
                <a:spcPct val="100000"/>
              </a:lnSpc>
              <a:spcBef>
                <a:spcPts val="0"/>
              </a:spcBef>
              <a:spcAft>
                <a:spcPts val="0"/>
              </a:spcAft>
              <a:buClr>
                <a:schemeClr val="dk1"/>
              </a:buClr>
              <a:buSzPts val="1100"/>
              <a:buFont typeface="Arial"/>
              <a:buNone/>
            </a:pPr>
            <a:r>
              <a:rPr lang="en" sz="2400"/>
              <a:t>Intelligence</a:t>
            </a:r>
            <a:endParaRPr sz="2400"/>
          </a:p>
          <a:p>
            <a:pPr indent="0" lvl="0" marL="0" rtl="0" algn="ctr">
              <a:lnSpc>
                <a:spcPct val="100000"/>
              </a:lnSpc>
              <a:spcBef>
                <a:spcPts val="0"/>
              </a:spcBef>
              <a:spcAft>
                <a:spcPts val="0"/>
              </a:spcAft>
              <a:buClr>
                <a:schemeClr val="dk1"/>
              </a:buClr>
              <a:buSzPts val="1100"/>
              <a:buFont typeface="Arial"/>
              <a:buNone/>
            </a:pPr>
            <a:r>
              <a:rPr lang="en" sz="2400"/>
              <a:t>Report</a:t>
            </a:r>
            <a:endParaRPr sz="2400"/>
          </a:p>
          <a:p>
            <a:pPr indent="0" lvl="0" marL="0" rtl="0" algn="ctr">
              <a:lnSpc>
                <a:spcPct val="100000"/>
              </a:lnSpc>
              <a:spcBef>
                <a:spcPts val="0"/>
              </a:spcBef>
              <a:spcAft>
                <a:spcPts val="0"/>
              </a:spcAft>
              <a:buSzPts val="1400"/>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grpSp>
        <p:nvGrpSpPr>
          <p:cNvPr id="387" name="Google Shape;387;p10"/>
          <p:cNvGrpSpPr/>
          <p:nvPr/>
        </p:nvGrpSpPr>
        <p:grpSpPr>
          <a:xfrm>
            <a:off x="203115" y="40635"/>
            <a:ext cx="5680594" cy="655989"/>
            <a:chOff x="883425" y="1138975"/>
            <a:chExt cx="3925502" cy="1525200"/>
          </a:xfrm>
        </p:grpSpPr>
        <p:sp>
          <p:nvSpPr>
            <p:cNvPr id="388" name="Google Shape;388;p10"/>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9" name="Google Shape;389;p10"/>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sp>
        <p:nvSpPr>
          <p:cNvPr id="390" name="Google Shape;390;p10"/>
          <p:cNvSpPr txBox="1"/>
          <p:nvPr>
            <p:ph idx="1" type="subTitle"/>
          </p:nvPr>
        </p:nvSpPr>
        <p:spPr>
          <a:xfrm>
            <a:off x="2621950" y="2435925"/>
            <a:ext cx="6273600" cy="1989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300"/>
              <a:buNone/>
            </a:pPr>
            <a:r>
              <a:rPr lang="en" sz="800"/>
              <a:t>Doanh thu có xu hướng </a:t>
            </a:r>
            <a:r>
              <a:rPr b="1" lang="en" sz="800"/>
              <a:t>tăng </a:t>
            </a:r>
            <a:r>
              <a:rPr lang="en" sz="800"/>
              <a:t>đều, tăng trưởng mạnh trong năm 2017 và </a:t>
            </a:r>
            <a:r>
              <a:rPr b="1" lang="en" sz="800"/>
              <a:t>ổn định</a:t>
            </a:r>
            <a:r>
              <a:rPr lang="en" sz="800"/>
              <a:t> trong năm 2018</a:t>
            </a:r>
            <a:endParaRPr sz="800"/>
          </a:p>
          <a:p>
            <a:pPr indent="0" lvl="0" marL="0" rtl="0" algn="just">
              <a:lnSpc>
                <a:spcPct val="150000"/>
              </a:lnSpc>
              <a:spcBef>
                <a:spcPts val="0"/>
              </a:spcBef>
              <a:spcAft>
                <a:spcPts val="0"/>
              </a:spcAft>
              <a:buSzPts val="1300"/>
              <a:buNone/>
            </a:pPr>
            <a:r>
              <a:t/>
            </a:r>
            <a:endParaRPr sz="800"/>
          </a:p>
          <a:p>
            <a:pPr indent="-279400" lvl="0" marL="457200" rtl="0" algn="just">
              <a:lnSpc>
                <a:spcPct val="150000"/>
              </a:lnSpc>
              <a:spcBef>
                <a:spcPts val="0"/>
              </a:spcBef>
              <a:spcAft>
                <a:spcPts val="0"/>
              </a:spcAft>
              <a:buSzPts val="800"/>
              <a:buChar char="●"/>
            </a:pPr>
            <a:r>
              <a:rPr lang="en" sz="800"/>
              <a:t>Giai đoạn tăng trưởng bùng nổ (t1/2017-t1/2018): Doanh thu tăng gấp 7.8 lần trong 13 tháng.</a:t>
            </a:r>
            <a:endParaRPr sz="800"/>
          </a:p>
          <a:p>
            <a:pPr indent="0" lvl="0" marL="457200" rtl="0" algn="just">
              <a:lnSpc>
                <a:spcPct val="150000"/>
              </a:lnSpc>
              <a:spcBef>
                <a:spcPts val="0"/>
              </a:spcBef>
              <a:spcAft>
                <a:spcPts val="0"/>
              </a:spcAft>
              <a:buSzPts val="1300"/>
              <a:buNone/>
            </a:pPr>
            <a:r>
              <a:rPr lang="en" sz="800"/>
              <a:t>Có thể do chiến lược marketing hiệu quả thu hút được nhiều khách hàng mới.</a:t>
            </a:r>
            <a:endParaRPr sz="800"/>
          </a:p>
          <a:p>
            <a:pPr indent="0" lvl="0" marL="457200" rtl="0" algn="just">
              <a:lnSpc>
                <a:spcPct val="150000"/>
              </a:lnSpc>
              <a:spcBef>
                <a:spcPts val="0"/>
              </a:spcBef>
              <a:spcAft>
                <a:spcPts val="0"/>
              </a:spcAft>
              <a:buSzPts val="1300"/>
              <a:buNone/>
            </a:pPr>
            <a:r>
              <a:rPr lang="en" sz="800"/>
              <a:t>Có sự giảm nhẹ doanh thu t12/2017 nhưng không thấp hơn tháng 10, đỉnh doanh thu tháng 11 và rơi vào ngày 24/11 trùng với Black friday.</a:t>
            </a:r>
            <a:endParaRPr sz="800"/>
          </a:p>
          <a:p>
            <a:pPr indent="0" lvl="0" marL="457200" rtl="0" algn="just">
              <a:lnSpc>
                <a:spcPct val="150000"/>
              </a:lnSpc>
              <a:spcBef>
                <a:spcPts val="0"/>
              </a:spcBef>
              <a:spcAft>
                <a:spcPts val="0"/>
              </a:spcAft>
              <a:buSzPts val="1300"/>
              <a:buNone/>
            </a:pPr>
            <a:r>
              <a:t/>
            </a:r>
            <a:endParaRPr sz="800"/>
          </a:p>
          <a:p>
            <a:pPr indent="-279400" lvl="0" marL="457200" rtl="0" algn="just">
              <a:lnSpc>
                <a:spcPct val="150000"/>
              </a:lnSpc>
              <a:spcBef>
                <a:spcPts val="0"/>
              </a:spcBef>
              <a:spcAft>
                <a:spcPts val="0"/>
              </a:spcAft>
              <a:buSzPts val="800"/>
              <a:buChar char="●"/>
            </a:pPr>
            <a:r>
              <a:rPr lang="en" sz="800"/>
              <a:t>Giai đoạn ổn định (t2/2018 - t8/2018): </a:t>
            </a:r>
            <a:endParaRPr sz="800"/>
          </a:p>
          <a:p>
            <a:pPr indent="0" lvl="0" marL="457200" rtl="0" algn="just">
              <a:lnSpc>
                <a:spcPct val="150000"/>
              </a:lnSpc>
              <a:spcBef>
                <a:spcPts val="0"/>
              </a:spcBef>
              <a:spcAft>
                <a:spcPts val="0"/>
              </a:spcAft>
              <a:buSzPts val="1300"/>
              <a:buNone/>
            </a:pPr>
            <a:r>
              <a:rPr lang="en" sz="800"/>
              <a:t>Doanh nghiệp đã đạt đến mức độ trưởng thành nhất định.</a:t>
            </a:r>
            <a:endParaRPr sz="800"/>
          </a:p>
          <a:p>
            <a:pPr indent="0" lvl="0" marL="457200" rtl="0" algn="just">
              <a:lnSpc>
                <a:spcPct val="150000"/>
              </a:lnSpc>
              <a:spcBef>
                <a:spcPts val="0"/>
              </a:spcBef>
              <a:spcAft>
                <a:spcPts val="0"/>
              </a:spcAft>
              <a:buSzPts val="1300"/>
              <a:buNone/>
            </a:pPr>
            <a:r>
              <a:rPr lang="en" sz="800"/>
              <a:t>Thị trường bão hòa hoặc đối thủ cạnh tranh xuất hiện thêm.</a:t>
            </a:r>
            <a:endParaRPr sz="800"/>
          </a:p>
          <a:p>
            <a:pPr indent="0" lvl="0" marL="0" rtl="0" algn="just">
              <a:lnSpc>
                <a:spcPct val="150000"/>
              </a:lnSpc>
              <a:spcBef>
                <a:spcPts val="0"/>
              </a:spcBef>
              <a:spcAft>
                <a:spcPts val="0"/>
              </a:spcAft>
              <a:buSzPts val="1300"/>
              <a:buNone/>
            </a:pPr>
            <a:r>
              <a:t/>
            </a:r>
            <a:endParaRPr sz="800"/>
          </a:p>
        </p:txBody>
      </p:sp>
      <p:grpSp>
        <p:nvGrpSpPr>
          <p:cNvPr id="391" name="Google Shape;391;p10"/>
          <p:cNvGrpSpPr/>
          <p:nvPr/>
        </p:nvGrpSpPr>
        <p:grpSpPr>
          <a:xfrm flipH="1">
            <a:off x="236125" y="308225"/>
            <a:ext cx="327600" cy="327600"/>
            <a:chOff x="796675" y="2752525"/>
            <a:chExt cx="327600" cy="327600"/>
          </a:xfrm>
        </p:grpSpPr>
        <p:sp>
          <p:nvSpPr>
            <p:cNvPr id="392" name="Google Shape;392;p10"/>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0"/>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4" name="Google Shape;394;p10"/>
          <p:cNvGrpSpPr/>
          <p:nvPr/>
        </p:nvGrpSpPr>
        <p:grpSpPr>
          <a:xfrm>
            <a:off x="5447174" y="308223"/>
            <a:ext cx="327600" cy="327600"/>
            <a:chOff x="4561299" y="535473"/>
            <a:chExt cx="327600" cy="327600"/>
          </a:xfrm>
        </p:grpSpPr>
        <p:sp>
          <p:nvSpPr>
            <p:cNvPr id="395" name="Google Shape;395;p10"/>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0"/>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grpSp>
        <p:nvGrpSpPr>
          <p:cNvPr id="397" name="Google Shape;397;p10"/>
          <p:cNvGrpSpPr/>
          <p:nvPr/>
        </p:nvGrpSpPr>
        <p:grpSpPr>
          <a:xfrm>
            <a:off x="2114182" y="886319"/>
            <a:ext cx="224125" cy="225067"/>
            <a:chOff x="6055475" y="3800850"/>
            <a:chExt cx="256700" cy="258075"/>
          </a:xfrm>
        </p:grpSpPr>
        <p:sp>
          <p:nvSpPr>
            <p:cNvPr id="398" name="Google Shape;398;p10"/>
            <p:cNvSpPr/>
            <p:nvPr/>
          </p:nvSpPr>
          <p:spPr>
            <a:xfrm>
              <a:off x="6055475" y="3800850"/>
              <a:ext cx="235875" cy="257150"/>
            </a:xfrm>
            <a:custGeom>
              <a:rect b="b" l="l" r="r" t="t"/>
              <a:pathLst>
                <a:path extrusionOk="0" h="10286" w="9435">
                  <a:moveTo>
                    <a:pt x="6420" y="833"/>
                  </a:moveTo>
                  <a:cubicBezTo>
                    <a:pt x="7234" y="833"/>
                    <a:pt x="7881" y="1481"/>
                    <a:pt x="7881" y="2295"/>
                  </a:cubicBezTo>
                  <a:cubicBezTo>
                    <a:pt x="7899" y="3090"/>
                    <a:pt x="7234" y="3756"/>
                    <a:pt x="6420" y="3756"/>
                  </a:cubicBezTo>
                  <a:cubicBezTo>
                    <a:pt x="5606" y="3756"/>
                    <a:pt x="4958" y="3108"/>
                    <a:pt x="4958" y="2295"/>
                  </a:cubicBezTo>
                  <a:cubicBezTo>
                    <a:pt x="4958" y="1481"/>
                    <a:pt x="5606" y="833"/>
                    <a:pt x="6420" y="833"/>
                  </a:cubicBezTo>
                  <a:close/>
                  <a:moveTo>
                    <a:pt x="3811" y="3552"/>
                  </a:moveTo>
                  <a:cubicBezTo>
                    <a:pt x="4625" y="3552"/>
                    <a:pt x="5273" y="4200"/>
                    <a:pt x="5273" y="4995"/>
                  </a:cubicBezTo>
                  <a:cubicBezTo>
                    <a:pt x="5273" y="5809"/>
                    <a:pt x="4625" y="6456"/>
                    <a:pt x="3811" y="6456"/>
                  </a:cubicBezTo>
                  <a:cubicBezTo>
                    <a:pt x="2998" y="6456"/>
                    <a:pt x="2350" y="5809"/>
                    <a:pt x="2350" y="4995"/>
                  </a:cubicBezTo>
                  <a:cubicBezTo>
                    <a:pt x="2350" y="4200"/>
                    <a:pt x="2998" y="3552"/>
                    <a:pt x="3811" y="3552"/>
                  </a:cubicBezTo>
                  <a:close/>
                  <a:moveTo>
                    <a:pt x="6438" y="1"/>
                  </a:moveTo>
                  <a:cubicBezTo>
                    <a:pt x="5199" y="1"/>
                    <a:pt x="4181" y="1018"/>
                    <a:pt x="4181" y="2276"/>
                  </a:cubicBezTo>
                  <a:cubicBezTo>
                    <a:pt x="4181" y="2443"/>
                    <a:pt x="4200" y="2590"/>
                    <a:pt x="4218" y="2757"/>
                  </a:cubicBezTo>
                  <a:cubicBezTo>
                    <a:pt x="4089" y="2738"/>
                    <a:pt x="3978" y="2701"/>
                    <a:pt x="3830" y="2701"/>
                  </a:cubicBezTo>
                  <a:cubicBezTo>
                    <a:pt x="2591" y="2701"/>
                    <a:pt x="1573" y="3719"/>
                    <a:pt x="1573" y="4977"/>
                  </a:cubicBezTo>
                  <a:cubicBezTo>
                    <a:pt x="1573" y="5661"/>
                    <a:pt x="1888" y="6308"/>
                    <a:pt x="2406" y="6734"/>
                  </a:cubicBezTo>
                  <a:cubicBezTo>
                    <a:pt x="981" y="7307"/>
                    <a:pt x="1" y="8676"/>
                    <a:pt x="1" y="10285"/>
                  </a:cubicBezTo>
                  <a:lnTo>
                    <a:pt x="796" y="10285"/>
                  </a:lnTo>
                  <a:cubicBezTo>
                    <a:pt x="796" y="8621"/>
                    <a:pt x="2165" y="7270"/>
                    <a:pt x="3830" y="7270"/>
                  </a:cubicBezTo>
                  <a:cubicBezTo>
                    <a:pt x="5088" y="7270"/>
                    <a:pt x="6105" y="6253"/>
                    <a:pt x="6105" y="4995"/>
                  </a:cubicBezTo>
                  <a:cubicBezTo>
                    <a:pt x="6105" y="4829"/>
                    <a:pt x="6068" y="4681"/>
                    <a:pt x="6050" y="4514"/>
                  </a:cubicBezTo>
                  <a:lnTo>
                    <a:pt x="6050" y="4514"/>
                  </a:lnTo>
                  <a:cubicBezTo>
                    <a:pt x="6198" y="4533"/>
                    <a:pt x="6309" y="4551"/>
                    <a:pt x="6438" y="4551"/>
                  </a:cubicBezTo>
                  <a:cubicBezTo>
                    <a:pt x="7437" y="4551"/>
                    <a:pt x="8325" y="5014"/>
                    <a:pt x="8880" y="5754"/>
                  </a:cubicBezTo>
                  <a:lnTo>
                    <a:pt x="9435" y="5162"/>
                  </a:lnTo>
                  <a:cubicBezTo>
                    <a:pt x="8991" y="4662"/>
                    <a:pt x="8473" y="4292"/>
                    <a:pt x="7881" y="4033"/>
                  </a:cubicBezTo>
                  <a:cubicBezTo>
                    <a:pt x="8380" y="3608"/>
                    <a:pt x="8713" y="2979"/>
                    <a:pt x="8713" y="2276"/>
                  </a:cubicBezTo>
                  <a:cubicBezTo>
                    <a:pt x="8713" y="1018"/>
                    <a:pt x="7696" y="1"/>
                    <a:pt x="643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0"/>
            <p:cNvSpPr/>
            <p:nvPr/>
          </p:nvSpPr>
          <p:spPr>
            <a:xfrm>
              <a:off x="6173875" y="3952075"/>
              <a:ext cx="138300" cy="106850"/>
            </a:xfrm>
            <a:custGeom>
              <a:rect b="b" l="l" r="r" t="t"/>
              <a:pathLst>
                <a:path extrusionOk="0" h="4274" w="5532">
                  <a:moveTo>
                    <a:pt x="4921" y="1"/>
                  </a:moveTo>
                  <a:lnTo>
                    <a:pt x="2146" y="3108"/>
                  </a:lnTo>
                  <a:lnTo>
                    <a:pt x="555" y="1610"/>
                  </a:lnTo>
                  <a:lnTo>
                    <a:pt x="0" y="2183"/>
                  </a:lnTo>
                  <a:lnTo>
                    <a:pt x="2165" y="4273"/>
                  </a:lnTo>
                  <a:lnTo>
                    <a:pt x="5531" y="555"/>
                  </a:lnTo>
                  <a:lnTo>
                    <a:pt x="492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 name="Google Shape;400;p10"/>
          <p:cNvGrpSpPr/>
          <p:nvPr/>
        </p:nvGrpSpPr>
        <p:grpSpPr>
          <a:xfrm>
            <a:off x="268336" y="886141"/>
            <a:ext cx="260404" cy="236571"/>
            <a:chOff x="-62518200" y="2692475"/>
            <a:chExt cx="318225" cy="289100"/>
          </a:xfrm>
        </p:grpSpPr>
        <p:sp>
          <p:nvSpPr>
            <p:cNvPr id="401" name="Google Shape;401;p10"/>
            <p:cNvSpPr/>
            <p:nvPr/>
          </p:nvSpPr>
          <p:spPr>
            <a:xfrm>
              <a:off x="-62518200" y="2692475"/>
              <a:ext cx="318225" cy="289100"/>
            </a:xfrm>
            <a:custGeom>
              <a:rect b="b" l="l" r="r" t="t"/>
              <a:pathLst>
                <a:path extrusionOk="0" h="11564" w="12729">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0"/>
            <p:cNvSpPr/>
            <p:nvPr/>
          </p:nvSpPr>
          <p:spPr>
            <a:xfrm>
              <a:off x="-62335475" y="2804325"/>
              <a:ext cx="62250" cy="146525"/>
            </a:xfrm>
            <a:custGeom>
              <a:rect b="b" l="l" r="r" t="t"/>
              <a:pathLst>
                <a:path extrusionOk="0" h="5861" w="249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3" name="Google Shape;403;p10"/>
          <p:cNvGrpSpPr/>
          <p:nvPr/>
        </p:nvGrpSpPr>
        <p:grpSpPr>
          <a:xfrm>
            <a:off x="223662" y="1260549"/>
            <a:ext cx="257171" cy="258481"/>
            <a:chOff x="-62150375" y="2297875"/>
            <a:chExt cx="314275" cy="315875"/>
          </a:xfrm>
        </p:grpSpPr>
        <p:sp>
          <p:nvSpPr>
            <p:cNvPr id="404" name="Google Shape;404;p10"/>
            <p:cNvSpPr/>
            <p:nvPr/>
          </p:nvSpPr>
          <p:spPr>
            <a:xfrm>
              <a:off x="-61994425" y="2297875"/>
              <a:ext cx="64600" cy="69925"/>
            </a:xfrm>
            <a:custGeom>
              <a:rect b="b" l="l" r="r" t="t"/>
              <a:pathLst>
                <a:path extrusionOk="0" h="2797" w="2584">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0"/>
            <p:cNvSpPr/>
            <p:nvPr/>
          </p:nvSpPr>
          <p:spPr>
            <a:xfrm>
              <a:off x="-62150375" y="2338050"/>
              <a:ext cx="314275" cy="275700"/>
            </a:xfrm>
            <a:custGeom>
              <a:rect b="b" l="l" r="r" t="t"/>
              <a:pathLst>
                <a:path extrusionOk="0" h="11028" w="12571">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0"/>
            <p:cNvSpPr/>
            <p:nvPr/>
          </p:nvSpPr>
          <p:spPr>
            <a:xfrm>
              <a:off x="-61972375" y="2430200"/>
              <a:ext cx="20500" cy="60675"/>
            </a:xfrm>
            <a:custGeom>
              <a:rect b="b" l="l" r="r" t="t"/>
              <a:pathLst>
                <a:path extrusionOk="0" h="2427" w="82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0"/>
            <p:cNvSpPr/>
            <p:nvPr/>
          </p:nvSpPr>
          <p:spPr>
            <a:xfrm>
              <a:off x="-61909350" y="2430200"/>
              <a:ext cx="19700" cy="60675"/>
            </a:xfrm>
            <a:custGeom>
              <a:rect b="b" l="l" r="r" t="t"/>
              <a:pathLst>
                <a:path extrusionOk="0" h="2427" w="788">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0"/>
            <p:cNvSpPr/>
            <p:nvPr/>
          </p:nvSpPr>
          <p:spPr>
            <a:xfrm>
              <a:off x="-62033800" y="2430200"/>
              <a:ext cx="21275" cy="60675"/>
            </a:xfrm>
            <a:custGeom>
              <a:rect b="b" l="l" r="r" t="t"/>
              <a:pathLst>
                <a:path extrusionOk="0" h="2427" w="851">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10"/>
          <p:cNvPicPr preferRelativeResize="0"/>
          <p:nvPr/>
        </p:nvPicPr>
        <p:blipFill rotWithShape="1">
          <a:blip r:embed="rId3">
            <a:alphaModFix/>
          </a:blip>
          <a:srcRect b="0" l="0" r="0" t="0"/>
          <a:stretch/>
        </p:blipFill>
        <p:spPr>
          <a:xfrm>
            <a:off x="236125" y="1769350"/>
            <a:ext cx="2181700" cy="1246350"/>
          </a:xfrm>
          <a:prstGeom prst="rect">
            <a:avLst/>
          </a:prstGeom>
          <a:noFill/>
          <a:ln>
            <a:noFill/>
          </a:ln>
        </p:spPr>
      </p:pic>
      <p:pic>
        <p:nvPicPr>
          <p:cNvPr id="410" name="Google Shape;410;p10"/>
          <p:cNvPicPr preferRelativeResize="0"/>
          <p:nvPr/>
        </p:nvPicPr>
        <p:blipFill rotWithShape="1">
          <a:blip r:embed="rId4">
            <a:alphaModFix/>
          </a:blip>
          <a:srcRect b="0" l="0" r="0" t="0"/>
          <a:stretch/>
        </p:blipFill>
        <p:spPr>
          <a:xfrm>
            <a:off x="2515325" y="850650"/>
            <a:ext cx="3259450" cy="1333725"/>
          </a:xfrm>
          <a:prstGeom prst="rect">
            <a:avLst/>
          </a:prstGeom>
          <a:noFill/>
          <a:ln>
            <a:noFill/>
          </a:ln>
        </p:spPr>
      </p:pic>
      <p:sp>
        <p:nvSpPr>
          <p:cNvPr id="411" name="Google Shape;411;p10"/>
          <p:cNvSpPr txBox="1"/>
          <p:nvPr>
            <p:ph type="title"/>
          </p:nvPr>
        </p:nvSpPr>
        <p:spPr>
          <a:xfrm>
            <a:off x="647650" y="308225"/>
            <a:ext cx="16062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Overview</a:t>
            </a:r>
            <a:endParaRPr/>
          </a:p>
        </p:txBody>
      </p:sp>
      <p:pic>
        <p:nvPicPr>
          <p:cNvPr id="412" name="Google Shape;412;p10"/>
          <p:cNvPicPr preferRelativeResize="0"/>
          <p:nvPr/>
        </p:nvPicPr>
        <p:blipFill rotWithShape="1">
          <a:blip r:embed="rId5">
            <a:alphaModFix/>
          </a:blip>
          <a:srcRect b="0" l="0" r="0" t="0"/>
          <a:stretch/>
        </p:blipFill>
        <p:spPr>
          <a:xfrm>
            <a:off x="638456" y="850663"/>
            <a:ext cx="1347575" cy="780354"/>
          </a:xfrm>
          <a:prstGeom prst="rect">
            <a:avLst/>
          </a:prstGeom>
          <a:noFill/>
          <a:ln>
            <a:noFill/>
          </a:ln>
        </p:spPr>
      </p:pic>
      <p:pic>
        <p:nvPicPr>
          <p:cNvPr id="413" name="Google Shape;413;p10"/>
          <p:cNvPicPr preferRelativeResize="0"/>
          <p:nvPr/>
        </p:nvPicPr>
        <p:blipFill rotWithShape="1">
          <a:blip r:embed="rId6">
            <a:alphaModFix/>
          </a:blip>
          <a:srcRect b="0" l="0" r="0" t="0"/>
          <a:stretch/>
        </p:blipFill>
        <p:spPr>
          <a:xfrm>
            <a:off x="5872275" y="858925"/>
            <a:ext cx="3182674" cy="1377225"/>
          </a:xfrm>
          <a:prstGeom prst="rect">
            <a:avLst/>
          </a:prstGeom>
          <a:noFill/>
          <a:ln>
            <a:noFill/>
          </a:ln>
        </p:spPr>
      </p:pic>
      <p:pic>
        <p:nvPicPr>
          <p:cNvPr id="414" name="Google Shape;414;p10"/>
          <p:cNvPicPr preferRelativeResize="0"/>
          <p:nvPr/>
        </p:nvPicPr>
        <p:blipFill rotWithShape="1">
          <a:blip r:embed="rId7">
            <a:alphaModFix/>
          </a:blip>
          <a:srcRect b="0" l="0" r="0" t="0"/>
          <a:stretch/>
        </p:blipFill>
        <p:spPr>
          <a:xfrm>
            <a:off x="236125" y="3179175"/>
            <a:ext cx="2181700" cy="1246350"/>
          </a:xfrm>
          <a:prstGeom prst="rect">
            <a:avLst/>
          </a:prstGeom>
          <a:noFill/>
          <a:ln>
            <a:noFill/>
          </a:ln>
        </p:spPr>
      </p:pic>
      <p:pic>
        <p:nvPicPr>
          <p:cNvPr id="415" name="Google Shape;415;p10"/>
          <p:cNvPicPr preferRelativeResize="0"/>
          <p:nvPr/>
        </p:nvPicPr>
        <p:blipFill rotWithShape="1">
          <a:blip r:embed="rId8">
            <a:alphaModFix/>
          </a:blip>
          <a:srcRect b="0" l="0" r="0" t="0"/>
          <a:stretch/>
        </p:blipFill>
        <p:spPr>
          <a:xfrm>
            <a:off x="1883800" y="308225"/>
            <a:ext cx="327601" cy="327601"/>
          </a:xfrm>
          <a:prstGeom prst="rect">
            <a:avLst/>
          </a:prstGeom>
          <a:noFill/>
          <a:ln>
            <a:noFill/>
          </a:ln>
        </p:spPr>
      </p:pic>
      <p:grpSp>
        <p:nvGrpSpPr>
          <p:cNvPr id="416" name="Google Shape;416;p10"/>
          <p:cNvGrpSpPr/>
          <p:nvPr/>
        </p:nvGrpSpPr>
        <p:grpSpPr>
          <a:xfrm>
            <a:off x="2085798" y="1332326"/>
            <a:ext cx="291983" cy="271907"/>
            <a:chOff x="-61783350" y="2297100"/>
            <a:chExt cx="316650" cy="316650"/>
          </a:xfrm>
        </p:grpSpPr>
        <p:sp>
          <p:nvSpPr>
            <p:cNvPr id="417" name="Google Shape;417;p10"/>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0"/>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9" name="Google Shape;419;p10"/>
          <p:cNvPicPr preferRelativeResize="0"/>
          <p:nvPr/>
        </p:nvPicPr>
        <p:blipFill rotWithShape="1">
          <a:blip r:embed="rId9">
            <a:alphaModFix/>
          </a:blip>
          <a:srcRect b="0" l="0" r="0" t="0"/>
          <a:stretch/>
        </p:blipFill>
        <p:spPr>
          <a:xfrm>
            <a:off x="2337775" y="303213"/>
            <a:ext cx="377764" cy="414126"/>
          </a:xfrm>
          <a:prstGeom prst="rect">
            <a:avLst/>
          </a:prstGeom>
          <a:noFill/>
          <a:ln>
            <a:noFill/>
          </a:ln>
        </p:spPr>
      </p:pic>
      <p:pic>
        <p:nvPicPr>
          <p:cNvPr id="420" name="Google Shape;420;p10"/>
          <p:cNvPicPr preferRelativeResize="0"/>
          <p:nvPr/>
        </p:nvPicPr>
        <p:blipFill rotWithShape="1">
          <a:blip r:embed="rId10">
            <a:alphaModFix/>
          </a:blip>
          <a:srcRect b="0" l="0" r="0" t="0"/>
          <a:stretch/>
        </p:blipFill>
        <p:spPr>
          <a:xfrm>
            <a:off x="2859463" y="276375"/>
            <a:ext cx="291975" cy="3913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grpSp>
        <p:nvGrpSpPr>
          <p:cNvPr id="425" name="Google Shape;425;p11"/>
          <p:cNvGrpSpPr/>
          <p:nvPr/>
        </p:nvGrpSpPr>
        <p:grpSpPr>
          <a:xfrm>
            <a:off x="203115" y="40635"/>
            <a:ext cx="5680594" cy="655989"/>
            <a:chOff x="883425" y="1138975"/>
            <a:chExt cx="3925502" cy="1525200"/>
          </a:xfrm>
        </p:grpSpPr>
        <p:sp>
          <p:nvSpPr>
            <p:cNvPr id="426" name="Google Shape;426;p11"/>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7" name="Google Shape;427;p11"/>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sp>
        <p:nvSpPr>
          <p:cNvPr id="428" name="Google Shape;428;p11"/>
          <p:cNvSpPr txBox="1"/>
          <p:nvPr>
            <p:ph idx="1" type="subTitle"/>
          </p:nvPr>
        </p:nvSpPr>
        <p:spPr>
          <a:xfrm>
            <a:off x="860075" y="3433925"/>
            <a:ext cx="5807400" cy="121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300"/>
              <a:buNone/>
            </a:pPr>
            <a:r>
              <a:rPr lang="en" sz="800"/>
              <a:t>Trong tổng số 72 danh mục sản phẩm thì top 10 doanh thu cao nhất chiếm đến hơn </a:t>
            </a:r>
            <a:r>
              <a:rPr b="1" lang="en" sz="800"/>
              <a:t>53.1</a:t>
            </a:r>
            <a:r>
              <a:rPr lang="en" sz="800"/>
              <a:t>% tổng doanh thu.</a:t>
            </a:r>
            <a:endParaRPr sz="800"/>
          </a:p>
          <a:p>
            <a:pPr indent="0" lvl="0" marL="0" rtl="0" algn="l">
              <a:lnSpc>
                <a:spcPct val="150000"/>
              </a:lnSpc>
              <a:spcBef>
                <a:spcPts val="0"/>
              </a:spcBef>
              <a:spcAft>
                <a:spcPts val="0"/>
              </a:spcAft>
              <a:buSzPts val="1300"/>
              <a:buNone/>
            </a:pPr>
            <a:r>
              <a:t/>
            </a:r>
            <a:endParaRPr sz="800"/>
          </a:p>
          <a:p>
            <a:pPr indent="0" lvl="0" marL="0" rtl="0" algn="l">
              <a:lnSpc>
                <a:spcPct val="150000"/>
              </a:lnSpc>
              <a:spcBef>
                <a:spcPts val="0"/>
              </a:spcBef>
              <a:spcAft>
                <a:spcPts val="0"/>
              </a:spcAft>
              <a:buSzPts val="1300"/>
              <a:buNone/>
            </a:pPr>
            <a:r>
              <a:rPr lang="en" sz="800"/>
              <a:t>Xu hướng doanh thu top 10 danh mục đều tăng từ 2017 sang 2018, tuy nhiên garden_tools và cool_stuff giảm, đặc biệt </a:t>
            </a:r>
            <a:r>
              <a:rPr b="1" lang="en" sz="800"/>
              <a:t>cool_stuff</a:t>
            </a:r>
            <a:r>
              <a:rPr lang="en" sz="800"/>
              <a:t> giảm mạnh đến 40% so với năm trước.</a:t>
            </a:r>
            <a:endParaRPr sz="800"/>
          </a:p>
        </p:txBody>
      </p:sp>
      <p:grpSp>
        <p:nvGrpSpPr>
          <p:cNvPr id="429" name="Google Shape;429;p11"/>
          <p:cNvGrpSpPr/>
          <p:nvPr/>
        </p:nvGrpSpPr>
        <p:grpSpPr>
          <a:xfrm flipH="1">
            <a:off x="236125" y="308225"/>
            <a:ext cx="327600" cy="327600"/>
            <a:chOff x="796675" y="2752525"/>
            <a:chExt cx="327600" cy="327600"/>
          </a:xfrm>
        </p:grpSpPr>
        <p:sp>
          <p:nvSpPr>
            <p:cNvPr id="430" name="Google Shape;430;p11"/>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1"/>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2" name="Google Shape;432;p11"/>
          <p:cNvGrpSpPr/>
          <p:nvPr/>
        </p:nvGrpSpPr>
        <p:grpSpPr>
          <a:xfrm>
            <a:off x="5447174" y="308223"/>
            <a:ext cx="327600" cy="327600"/>
            <a:chOff x="4561299" y="535473"/>
            <a:chExt cx="327600" cy="327600"/>
          </a:xfrm>
        </p:grpSpPr>
        <p:sp>
          <p:nvSpPr>
            <p:cNvPr id="433" name="Google Shape;433;p11"/>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1"/>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435" name="Google Shape;435;p11"/>
          <p:cNvSpPr txBox="1"/>
          <p:nvPr>
            <p:ph type="title"/>
          </p:nvPr>
        </p:nvSpPr>
        <p:spPr>
          <a:xfrm>
            <a:off x="647650" y="308225"/>
            <a:ext cx="16062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Category</a:t>
            </a:r>
            <a:endParaRPr/>
          </a:p>
        </p:txBody>
      </p:sp>
      <p:pic>
        <p:nvPicPr>
          <p:cNvPr id="436" name="Google Shape;436;p11"/>
          <p:cNvPicPr preferRelativeResize="0"/>
          <p:nvPr/>
        </p:nvPicPr>
        <p:blipFill rotWithShape="1">
          <a:blip r:embed="rId3">
            <a:alphaModFix/>
          </a:blip>
          <a:srcRect b="0" l="0" r="0" t="0"/>
          <a:stretch/>
        </p:blipFill>
        <p:spPr>
          <a:xfrm>
            <a:off x="2966780" y="1106047"/>
            <a:ext cx="2400764" cy="2095802"/>
          </a:xfrm>
          <a:prstGeom prst="rect">
            <a:avLst/>
          </a:prstGeom>
          <a:noFill/>
          <a:ln>
            <a:noFill/>
          </a:ln>
        </p:spPr>
      </p:pic>
      <p:pic>
        <p:nvPicPr>
          <p:cNvPr id="437" name="Google Shape;437;p11"/>
          <p:cNvPicPr preferRelativeResize="0"/>
          <p:nvPr/>
        </p:nvPicPr>
        <p:blipFill rotWithShape="1">
          <a:blip r:embed="rId4">
            <a:alphaModFix/>
          </a:blip>
          <a:srcRect b="0" l="0" r="0" t="0"/>
          <a:stretch/>
        </p:blipFill>
        <p:spPr>
          <a:xfrm>
            <a:off x="5517719" y="1106061"/>
            <a:ext cx="3028332" cy="2095776"/>
          </a:xfrm>
          <a:prstGeom prst="rect">
            <a:avLst/>
          </a:prstGeom>
          <a:noFill/>
          <a:ln>
            <a:noFill/>
          </a:ln>
        </p:spPr>
      </p:pic>
      <p:sp>
        <p:nvSpPr>
          <p:cNvPr id="438" name="Google Shape;438;p11"/>
          <p:cNvSpPr/>
          <p:nvPr/>
        </p:nvSpPr>
        <p:spPr>
          <a:xfrm>
            <a:off x="7687665" y="1848984"/>
            <a:ext cx="264600" cy="840300"/>
          </a:xfrm>
          <a:prstGeom prst="roundRect">
            <a:avLst>
              <a:gd fmla="val 16667"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pic>
        <p:nvPicPr>
          <p:cNvPr id="439" name="Google Shape;439;p11"/>
          <p:cNvPicPr preferRelativeResize="0"/>
          <p:nvPr/>
        </p:nvPicPr>
        <p:blipFill rotWithShape="1">
          <a:blip r:embed="rId5">
            <a:alphaModFix/>
          </a:blip>
          <a:srcRect b="0" l="0" r="0" t="0"/>
          <a:stretch/>
        </p:blipFill>
        <p:spPr>
          <a:xfrm>
            <a:off x="203125" y="1106050"/>
            <a:ext cx="2680678" cy="2095800"/>
          </a:xfrm>
          <a:prstGeom prst="rect">
            <a:avLst/>
          </a:prstGeom>
          <a:noFill/>
          <a:ln>
            <a:noFill/>
          </a:ln>
        </p:spPr>
      </p:pic>
      <p:pic>
        <p:nvPicPr>
          <p:cNvPr id="440" name="Google Shape;440;p11"/>
          <p:cNvPicPr preferRelativeResize="0"/>
          <p:nvPr/>
        </p:nvPicPr>
        <p:blipFill rotWithShape="1">
          <a:blip r:embed="rId6">
            <a:alphaModFix/>
          </a:blip>
          <a:srcRect b="0" l="0" r="0" t="0"/>
          <a:stretch/>
        </p:blipFill>
        <p:spPr>
          <a:xfrm>
            <a:off x="6030250" y="336375"/>
            <a:ext cx="653437" cy="404100"/>
          </a:xfrm>
          <a:prstGeom prst="rect">
            <a:avLst/>
          </a:prstGeom>
          <a:noFill/>
          <a:ln>
            <a:noFill/>
          </a:ln>
        </p:spPr>
      </p:pic>
      <p:sp>
        <p:nvSpPr>
          <p:cNvPr id="441" name="Google Shape;441;p11"/>
          <p:cNvSpPr/>
          <p:nvPr/>
        </p:nvSpPr>
        <p:spPr>
          <a:xfrm>
            <a:off x="6830221" y="404233"/>
            <a:ext cx="312348" cy="268398"/>
          </a:xfrm>
          <a:custGeom>
            <a:rect b="b" l="l" r="r" t="t"/>
            <a:pathLst>
              <a:path extrusionOk="0" h="8880" w="10323">
                <a:moveTo>
                  <a:pt x="3904" y="815"/>
                </a:moveTo>
                <a:lnTo>
                  <a:pt x="4274" y="1406"/>
                </a:lnTo>
                <a:cubicBezTo>
                  <a:pt x="4311" y="1425"/>
                  <a:pt x="4329" y="1462"/>
                  <a:pt x="4348" y="1499"/>
                </a:cubicBezTo>
                <a:cubicBezTo>
                  <a:pt x="4329" y="1517"/>
                  <a:pt x="4311" y="1554"/>
                  <a:pt x="4274" y="1591"/>
                </a:cubicBezTo>
                <a:lnTo>
                  <a:pt x="3885" y="2128"/>
                </a:lnTo>
                <a:lnTo>
                  <a:pt x="1240" y="2128"/>
                </a:lnTo>
                <a:cubicBezTo>
                  <a:pt x="1092" y="2128"/>
                  <a:pt x="963" y="2165"/>
                  <a:pt x="833" y="2202"/>
                </a:cubicBezTo>
                <a:lnTo>
                  <a:pt x="833" y="1222"/>
                </a:lnTo>
                <a:cubicBezTo>
                  <a:pt x="833" y="981"/>
                  <a:pt x="1018" y="815"/>
                  <a:pt x="1240" y="815"/>
                </a:cubicBezTo>
                <a:close/>
                <a:moveTo>
                  <a:pt x="9139" y="1887"/>
                </a:moveTo>
                <a:cubicBezTo>
                  <a:pt x="9250" y="1887"/>
                  <a:pt x="9342" y="1924"/>
                  <a:pt x="9416" y="1998"/>
                </a:cubicBezTo>
                <a:cubicBezTo>
                  <a:pt x="9490" y="2072"/>
                  <a:pt x="9527" y="2183"/>
                  <a:pt x="9527" y="2276"/>
                </a:cubicBezTo>
                <a:lnTo>
                  <a:pt x="9527" y="7696"/>
                </a:lnTo>
                <a:cubicBezTo>
                  <a:pt x="9527" y="7918"/>
                  <a:pt x="9342" y="8084"/>
                  <a:pt x="9139" y="8084"/>
                </a:cubicBezTo>
                <a:lnTo>
                  <a:pt x="1259" y="8084"/>
                </a:lnTo>
                <a:cubicBezTo>
                  <a:pt x="1018" y="8084"/>
                  <a:pt x="870" y="7899"/>
                  <a:pt x="870" y="7696"/>
                </a:cubicBezTo>
                <a:lnTo>
                  <a:pt x="870" y="3404"/>
                </a:lnTo>
                <a:lnTo>
                  <a:pt x="870" y="3349"/>
                </a:lnTo>
                <a:cubicBezTo>
                  <a:pt x="870" y="3219"/>
                  <a:pt x="907" y="3127"/>
                  <a:pt x="981" y="3071"/>
                </a:cubicBezTo>
                <a:cubicBezTo>
                  <a:pt x="1055" y="2997"/>
                  <a:pt x="1166" y="2942"/>
                  <a:pt x="1259" y="2942"/>
                </a:cubicBezTo>
                <a:lnTo>
                  <a:pt x="4348" y="2942"/>
                </a:lnTo>
                <a:lnTo>
                  <a:pt x="4977" y="2017"/>
                </a:lnTo>
                <a:cubicBezTo>
                  <a:pt x="5032" y="1924"/>
                  <a:pt x="5143" y="1887"/>
                  <a:pt x="5236" y="1887"/>
                </a:cubicBezTo>
                <a:close/>
                <a:moveTo>
                  <a:pt x="1203" y="1"/>
                </a:moveTo>
                <a:cubicBezTo>
                  <a:pt x="537" y="1"/>
                  <a:pt x="1" y="537"/>
                  <a:pt x="1" y="1203"/>
                </a:cubicBezTo>
                <a:lnTo>
                  <a:pt x="1" y="7677"/>
                </a:lnTo>
                <a:cubicBezTo>
                  <a:pt x="1" y="8362"/>
                  <a:pt x="537" y="8879"/>
                  <a:pt x="1203" y="8879"/>
                </a:cubicBezTo>
                <a:lnTo>
                  <a:pt x="9102" y="8879"/>
                </a:lnTo>
                <a:cubicBezTo>
                  <a:pt x="9768" y="8879"/>
                  <a:pt x="10304" y="8362"/>
                  <a:pt x="10304" y="7677"/>
                </a:cubicBezTo>
                <a:lnTo>
                  <a:pt x="10304" y="2276"/>
                </a:lnTo>
                <a:cubicBezTo>
                  <a:pt x="10323" y="1961"/>
                  <a:pt x="10212" y="1647"/>
                  <a:pt x="9971" y="1425"/>
                </a:cubicBezTo>
                <a:cubicBezTo>
                  <a:pt x="9749" y="1185"/>
                  <a:pt x="9435" y="1074"/>
                  <a:pt x="9120" y="1074"/>
                </a:cubicBezTo>
                <a:lnTo>
                  <a:pt x="5217" y="1074"/>
                </a:lnTo>
                <a:cubicBezTo>
                  <a:pt x="5088" y="1074"/>
                  <a:pt x="4995" y="1037"/>
                  <a:pt x="4940" y="926"/>
                </a:cubicBezTo>
                <a:lnTo>
                  <a:pt x="43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grpSp>
        <p:nvGrpSpPr>
          <p:cNvPr id="446" name="Google Shape;446;p12"/>
          <p:cNvGrpSpPr/>
          <p:nvPr/>
        </p:nvGrpSpPr>
        <p:grpSpPr>
          <a:xfrm>
            <a:off x="203115" y="40635"/>
            <a:ext cx="5680594" cy="655989"/>
            <a:chOff x="883425" y="1138975"/>
            <a:chExt cx="3925502" cy="1525200"/>
          </a:xfrm>
        </p:grpSpPr>
        <p:sp>
          <p:nvSpPr>
            <p:cNvPr id="447" name="Google Shape;447;p12"/>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8" name="Google Shape;448;p12"/>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sp>
        <p:nvSpPr>
          <p:cNvPr id="449" name="Google Shape;449;p12"/>
          <p:cNvSpPr txBox="1"/>
          <p:nvPr>
            <p:ph idx="1" type="subTitle"/>
          </p:nvPr>
        </p:nvSpPr>
        <p:spPr>
          <a:xfrm>
            <a:off x="4691400" y="3255725"/>
            <a:ext cx="3302700" cy="478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300"/>
              <a:buNone/>
            </a:pPr>
            <a:r>
              <a:rPr lang="en" sz="800"/>
              <a:t>Danh mục watches_gifts có doanh thu cao thứ hai nhưng số lượng đơn hàng tương đối thấp chỉ đứng thứ 6.</a:t>
            </a:r>
            <a:endParaRPr sz="800"/>
          </a:p>
          <a:p>
            <a:pPr indent="0" lvl="0" marL="0" rtl="0" algn="l">
              <a:lnSpc>
                <a:spcPct val="150000"/>
              </a:lnSpc>
              <a:spcBef>
                <a:spcPts val="0"/>
              </a:spcBef>
              <a:spcAft>
                <a:spcPts val="0"/>
              </a:spcAft>
              <a:buSzPts val="1300"/>
              <a:buNone/>
            </a:pPr>
            <a:r>
              <a:t/>
            </a:r>
            <a:endParaRPr sz="800"/>
          </a:p>
        </p:txBody>
      </p:sp>
      <p:grpSp>
        <p:nvGrpSpPr>
          <p:cNvPr id="450" name="Google Shape;450;p12"/>
          <p:cNvGrpSpPr/>
          <p:nvPr/>
        </p:nvGrpSpPr>
        <p:grpSpPr>
          <a:xfrm flipH="1">
            <a:off x="236125" y="308225"/>
            <a:ext cx="327600" cy="327600"/>
            <a:chOff x="796675" y="2752525"/>
            <a:chExt cx="327600" cy="327600"/>
          </a:xfrm>
        </p:grpSpPr>
        <p:sp>
          <p:nvSpPr>
            <p:cNvPr id="451" name="Google Shape;451;p12"/>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2"/>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3" name="Google Shape;453;p12"/>
          <p:cNvGrpSpPr/>
          <p:nvPr/>
        </p:nvGrpSpPr>
        <p:grpSpPr>
          <a:xfrm>
            <a:off x="5447174" y="308223"/>
            <a:ext cx="327600" cy="327600"/>
            <a:chOff x="4561299" y="535473"/>
            <a:chExt cx="327600" cy="327600"/>
          </a:xfrm>
        </p:grpSpPr>
        <p:sp>
          <p:nvSpPr>
            <p:cNvPr id="454" name="Google Shape;454;p12"/>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2"/>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456" name="Google Shape;456;p12"/>
          <p:cNvSpPr txBox="1"/>
          <p:nvPr>
            <p:ph type="title"/>
          </p:nvPr>
        </p:nvSpPr>
        <p:spPr>
          <a:xfrm>
            <a:off x="647650" y="308225"/>
            <a:ext cx="16062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Category</a:t>
            </a:r>
            <a:endParaRPr/>
          </a:p>
        </p:txBody>
      </p:sp>
      <p:pic>
        <p:nvPicPr>
          <p:cNvPr id="457" name="Google Shape;457;p12"/>
          <p:cNvPicPr preferRelativeResize="0"/>
          <p:nvPr/>
        </p:nvPicPr>
        <p:blipFill rotWithShape="1">
          <a:blip r:embed="rId3">
            <a:alphaModFix/>
          </a:blip>
          <a:srcRect b="0" l="0" r="0" t="0"/>
          <a:stretch/>
        </p:blipFill>
        <p:spPr>
          <a:xfrm>
            <a:off x="4615825" y="1096575"/>
            <a:ext cx="3268689" cy="1850262"/>
          </a:xfrm>
          <a:prstGeom prst="rect">
            <a:avLst/>
          </a:prstGeom>
          <a:noFill/>
          <a:ln>
            <a:noFill/>
          </a:ln>
        </p:spPr>
      </p:pic>
      <p:pic>
        <p:nvPicPr>
          <p:cNvPr id="458" name="Google Shape;458;p12"/>
          <p:cNvPicPr preferRelativeResize="0"/>
          <p:nvPr/>
        </p:nvPicPr>
        <p:blipFill rotWithShape="1">
          <a:blip r:embed="rId4">
            <a:alphaModFix/>
          </a:blip>
          <a:srcRect b="0" l="0" r="0" t="0"/>
          <a:stretch/>
        </p:blipFill>
        <p:spPr>
          <a:xfrm>
            <a:off x="739650" y="1096575"/>
            <a:ext cx="3741925" cy="3254050"/>
          </a:xfrm>
          <a:prstGeom prst="rect">
            <a:avLst/>
          </a:prstGeom>
          <a:noFill/>
          <a:ln>
            <a:noFill/>
          </a:ln>
        </p:spPr>
      </p:pic>
      <p:sp>
        <p:nvSpPr>
          <p:cNvPr id="459" name="Google Shape;459;p12"/>
          <p:cNvSpPr/>
          <p:nvPr/>
        </p:nvSpPr>
        <p:spPr>
          <a:xfrm>
            <a:off x="1991800" y="1572500"/>
            <a:ext cx="694500" cy="656100"/>
          </a:xfrm>
          <a:prstGeom prst="roundRect">
            <a:avLst>
              <a:gd fmla="val 16667"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460" name="Google Shape;460;p12"/>
          <p:cNvSpPr/>
          <p:nvPr/>
        </p:nvSpPr>
        <p:spPr>
          <a:xfrm>
            <a:off x="5221200" y="1810900"/>
            <a:ext cx="252900" cy="253500"/>
          </a:xfrm>
          <a:prstGeom prst="roundRect">
            <a:avLst>
              <a:gd fmla="val 16667" name="adj"/>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grpSp>
        <p:nvGrpSpPr>
          <p:cNvPr id="465" name="Google Shape;465;p13"/>
          <p:cNvGrpSpPr/>
          <p:nvPr/>
        </p:nvGrpSpPr>
        <p:grpSpPr>
          <a:xfrm>
            <a:off x="203115" y="40635"/>
            <a:ext cx="5680594" cy="655989"/>
            <a:chOff x="883425" y="1138975"/>
            <a:chExt cx="3925502" cy="1525200"/>
          </a:xfrm>
        </p:grpSpPr>
        <p:sp>
          <p:nvSpPr>
            <p:cNvPr id="466" name="Google Shape;466;p13"/>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7" name="Google Shape;467;p13"/>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grpSp>
        <p:nvGrpSpPr>
          <p:cNvPr id="468" name="Google Shape;468;p13"/>
          <p:cNvGrpSpPr/>
          <p:nvPr/>
        </p:nvGrpSpPr>
        <p:grpSpPr>
          <a:xfrm flipH="1">
            <a:off x="236125" y="308225"/>
            <a:ext cx="327600" cy="327600"/>
            <a:chOff x="796675" y="2752525"/>
            <a:chExt cx="327600" cy="327600"/>
          </a:xfrm>
        </p:grpSpPr>
        <p:sp>
          <p:nvSpPr>
            <p:cNvPr id="469" name="Google Shape;469;p13"/>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3"/>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1" name="Google Shape;471;p13"/>
          <p:cNvGrpSpPr/>
          <p:nvPr/>
        </p:nvGrpSpPr>
        <p:grpSpPr>
          <a:xfrm>
            <a:off x="5447174" y="308223"/>
            <a:ext cx="327600" cy="327600"/>
            <a:chOff x="4561299" y="535473"/>
            <a:chExt cx="327600" cy="327600"/>
          </a:xfrm>
        </p:grpSpPr>
        <p:sp>
          <p:nvSpPr>
            <p:cNvPr id="472" name="Google Shape;472;p13"/>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3"/>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474" name="Google Shape;474;p13"/>
          <p:cNvSpPr txBox="1"/>
          <p:nvPr>
            <p:ph type="title"/>
          </p:nvPr>
        </p:nvSpPr>
        <p:spPr>
          <a:xfrm>
            <a:off x="647650" y="308225"/>
            <a:ext cx="16062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Region</a:t>
            </a:r>
            <a:endParaRPr/>
          </a:p>
        </p:txBody>
      </p:sp>
      <p:pic>
        <p:nvPicPr>
          <p:cNvPr id="475" name="Google Shape;475;p13"/>
          <p:cNvPicPr preferRelativeResize="0"/>
          <p:nvPr/>
        </p:nvPicPr>
        <p:blipFill rotWithShape="1">
          <a:blip r:embed="rId3">
            <a:alphaModFix/>
          </a:blip>
          <a:srcRect b="0" l="0" r="0" t="0"/>
          <a:stretch/>
        </p:blipFill>
        <p:spPr>
          <a:xfrm>
            <a:off x="6019350" y="308225"/>
            <a:ext cx="530661" cy="404100"/>
          </a:xfrm>
          <a:prstGeom prst="rect">
            <a:avLst/>
          </a:prstGeom>
          <a:noFill/>
          <a:ln>
            <a:noFill/>
          </a:ln>
        </p:spPr>
      </p:pic>
      <p:grpSp>
        <p:nvGrpSpPr>
          <p:cNvPr id="476" name="Google Shape;476;p13"/>
          <p:cNvGrpSpPr/>
          <p:nvPr/>
        </p:nvGrpSpPr>
        <p:grpSpPr>
          <a:xfrm>
            <a:off x="6648714" y="340171"/>
            <a:ext cx="298996" cy="340204"/>
            <a:chOff x="1516475" y="238075"/>
            <a:chExt cx="424650" cy="483175"/>
          </a:xfrm>
        </p:grpSpPr>
        <p:sp>
          <p:nvSpPr>
            <p:cNvPr id="477" name="Google Shape;477;p13"/>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78" name="Google Shape;478;p13"/>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pic>
        <p:nvPicPr>
          <p:cNvPr id="479" name="Google Shape;479;p13"/>
          <p:cNvPicPr preferRelativeResize="0"/>
          <p:nvPr/>
        </p:nvPicPr>
        <p:blipFill rotWithShape="1">
          <a:blip r:embed="rId4">
            <a:alphaModFix/>
          </a:blip>
          <a:srcRect b="0" l="0" r="0" t="0"/>
          <a:stretch/>
        </p:blipFill>
        <p:spPr>
          <a:xfrm>
            <a:off x="474250" y="1075275"/>
            <a:ext cx="3506500" cy="2992950"/>
          </a:xfrm>
          <a:prstGeom prst="rect">
            <a:avLst/>
          </a:prstGeom>
          <a:noFill/>
          <a:ln>
            <a:noFill/>
          </a:ln>
        </p:spPr>
      </p:pic>
      <p:pic>
        <p:nvPicPr>
          <p:cNvPr id="480" name="Google Shape;480;p13"/>
          <p:cNvPicPr preferRelativeResize="0"/>
          <p:nvPr/>
        </p:nvPicPr>
        <p:blipFill rotWithShape="1">
          <a:blip r:embed="rId5">
            <a:alphaModFix/>
          </a:blip>
          <a:srcRect b="0" l="0" r="0" t="0"/>
          <a:stretch/>
        </p:blipFill>
        <p:spPr>
          <a:xfrm>
            <a:off x="4211225" y="1075275"/>
            <a:ext cx="1874225" cy="1598000"/>
          </a:xfrm>
          <a:prstGeom prst="rect">
            <a:avLst/>
          </a:prstGeom>
          <a:noFill/>
          <a:ln>
            <a:noFill/>
          </a:ln>
        </p:spPr>
      </p:pic>
      <p:pic>
        <p:nvPicPr>
          <p:cNvPr id="481" name="Google Shape;481;p13"/>
          <p:cNvPicPr preferRelativeResize="0"/>
          <p:nvPr/>
        </p:nvPicPr>
        <p:blipFill rotWithShape="1">
          <a:blip r:embed="rId6">
            <a:alphaModFix/>
          </a:blip>
          <a:srcRect b="0" l="0" r="0" t="0"/>
          <a:stretch/>
        </p:blipFill>
        <p:spPr>
          <a:xfrm>
            <a:off x="6257475" y="1075275"/>
            <a:ext cx="2069771" cy="1598000"/>
          </a:xfrm>
          <a:prstGeom prst="rect">
            <a:avLst/>
          </a:prstGeom>
          <a:noFill/>
          <a:ln>
            <a:noFill/>
          </a:ln>
        </p:spPr>
      </p:pic>
      <p:sp>
        <p:nvSpPr>
          <p:cNvPr id="482" name="Google Shape;482;p13"/>
          <p:cNvSpPr txBox="1"/>
          <p:nvPr>
            <p:ph idx="1" type="subTitle"/>
          </p:nvPr>
        </p:nvSpPr>
        <p:spPr>
          <a:xfrm>
            <a:off x="4211225" y="3036225"/>
            <a:ext cx="4932900" cy="826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300"/>
              <a:buNone/>
            </a:pPr>
            <a:r>
              <a:rPr lang="en" sz="800"/>
              <a:t>Do đặc thù về mặt địa lý tự nhiên, 27 states được chia thành 5 khu vực chính</a:t>
            </a:r>
            <a:endParaRPr sz="800"/>
          </a:p>
          <a:p>
            <a:pPr indent="0" lvl="0" marL="0" rtl="0" algn="l">
              <a:lnSpc>
                <a:spcPct val="150000"/>
              </a:lnSpc>
              <a:spcBef>
                <a:spcPts val="0"/>
              </a:spcBef>
              <a:spcAft>
                <a:spcPts val="0"/>
              </a:spcAft>
              <a:buSzPts val="1300"/>
              <a:buNone/>
            </a:pPr>
            <a:r>
              <a:rPr lang="en" sz="800"/>
              <a:t>Đứng đầu doanh thu là khu vực Đông Nam, nổi bật là São Paulo rồi đến thủ đô Rio de Janeiro</a:t>
            </a:r>
            <a:endParaRPr sz="800"/>
          </a:p>
          <a:p>
            <a:pPr indent="0" lvl="0" marL="0" rtl="0" algn="l">
              <a:lnSpc>
                <a:spcPct val="150000"/>
              </a:lnSpc>
              <a:spcBef>
                <a:spcPts val="0"/>
              </a:spcBef>
              <a:spcAft>
                <a:spcPts val="0"/>
              </a:spcAft>
              <a:buSzPts val="1300"/>
              <a:buNone/>
            </a:pPr>
            <a:r>
              <a:rPr lang="en" sz="800"/>
              <a:t>Tương phản ở khu vực phía Bắc doanh thu rất thấp chỉ có 2.6%</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14"/>
          <p:cNvSpPr/>
          <p:nvPr/>
        </p:nvSpPr>
        <p:spPr>
          <a:xfrm>
            <a:off x="943600" y="2934600"/>
            <a:ext cx="6812400" cy="700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4"/>
          <p:cNvSpPr/>
          <p:nvPr/>
        </p:nvSpPr>
        <p:spPr>
          <a:xfrm>
            <a:off x="985000" y="1111250"/>
            <a:ext cx="5958000" cy="814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9" name="Google Shape;489;p14"/>
          <p:cNvGrpSpPr/>
          <p:nvPr/>
        </p:nvGrpSpPr>
        <p:grpSpPr>
          <a:xfrm>
            <a:off x="203115" y="40635"/>
            <a:ext cx="5680594" cy="655989"/>
            <a:chOff x="883425" y="1138975"/>
            <a:chExt cx="3925502" cy="1525200"/>
          </a:xfrm>
        </p:grpSpPr>
        <p:sp>
          <p:nvSpPr>
            <p:cNvPr id="490" name="Google Shape;490;p14"/>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1" name="Google Shape;491;p14"/>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grpSp>
        <p:nvGrpSpPr>
          <p:cNvPr id="492" name="Google Shape;492;p14"/>
          <p:cNvGrpSpPr/>
          <p:nvPr/>
        </p:nvGrpSpPr>
        <p:grpSpPr>
          <a:xfrm flipH="1">
            <a:off x="236125" y="308225"/>
            <a:ext cx="327600" cy="327600"/>
            <a:chOff x="796675" y="2752525"/>
            <a:chExt cx="327600" cy="327600"/>
          </a:xfrm>
        </p:grpSpPr>
        <p:sp>
          <p:nvSpPr>
            <p:cNvPr id="493" name="Google Shape;493;p14"/>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4"/>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5" name="Google Shape;495;p14"/>
          <p:cNvGrpSpPr/>
          <p:nvPr/>
        </p:nvGrpSpPr>
        <p:grpSpPr>
          <a:xfrm>
            <a:off x="5447174" y="308223"/>
            <a:ext cx="327600" cy="327600"/>
            <a:chOff x="4561299" y="535473"/>
            <a:chExt cx="327600" cy="327600"/>
          </a:xfrm>
        </p:grpSpPr>
        <p:sp>
          <p:nvSpPr>
            <p:cNvPr id="496" name="Google Shape;496;p14"/>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4"/>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498" name="Google Shape;498;p14"/>
          <p:cNvSpPr txBox="1"/>
          <p:nvPr>
            <p:ph type="title"/>
          </p:nvPr>
        </p:nvSpPr>
        <p:spPr>
          <a:xfrm>
            <a:off x="647650" y="308225"/>
            <a:ext cx="33330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Business questions</a:t>
            </a:r>
            <a:endParaRPr/>
          </a:p>
        </p:txBody>
      </p:sp>
      <p:sp>
        <p:nvSpPr>
          <p:cNvPr id="499" name="Google Shape;499;p14"/>
          <p:cNvSpPr txBox="1"/>
          <p:nvPr>
            <p:ph idx="1" type="subTitle"/>
          </p:nvPr>
        </p:nvSpPr>
        <p:spPr>
          <a:xfrm>
            <a:off x="1066150" y="1190725"/>
            <a:ext cx="5958000" cy="552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300"/>
              <a:buNone/>
            </a:pPr>
            <a:r>
              <a:rPr lang="en" sz="1200"/>
              <a:t>Danh mục Watches_gifts có doanh thu cao nhưng số đơn hàng thấp, đâu là nguyên nhân và làm sao để tăng doanh số bán của danh mục này?</a:t>
            </a:r>
            <a:endParaRPr sz="1200"/>
          </a:p>
        </p:txBody>
      </p:sp>
      <p:sp>
        <p:nvSpPr>
          <p:cNvPr id="500" name="Google Shape;500;p14"/>
          <p:cNvSpPr txBox="1"/>
          <p:nvPr>
            <p:ph idx="1" type="subTitle"/>
          </p:nvPr>
        </p:nvSpPr>
        <p:spPr>
          <a:xfrm>
            <a:off x="1121400" y="3102900"/>
            <a:ext cx="6812400" cy="552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t>Phân vùng phía Bắc có doanh số vô cùng thấp và đâu là lý do cũng như cách cải thiện?</a:t>
            </a:r>
            <a:endParaRPr sz="1200"/>
          </a:p>
          <a:p>
            <a:pPr indent="0" lvl="0" marL="0" rtl="0" algn="l">
              <a:lnSpc>
                <a:spcPct val="150000"/>
              </a:lnSpc>
              <a:spcBef>
                <a:spcPts val="0"/>
              </a:spcBef>
              <a:spcAft>
                <a:spcPts val="0"/>
              </a:spcAft>
              <a:buSzPts val="1300"/>
              <a:buNone/>
            </a:pPr>
            <a:r>
              <a:t/>
            </a:r>
            <a:endParaRPr sz="1200"/>
          </a:p>
        </p:txBody>
      </p:sp>
      <p:grpSp>
        <p:nvGrpSpPr>
          <p:cNvPr id="501" name="Google Shape;501;p14"/>
          <p:cNvGrpSpPr/>
          <p:nvPr/>
        </p:nvGrpSpPr>
        <p:grpSpPr>
          <a:xfrm>
            <a:off x="502496" y="1369283"/>
            <a:ext cx="355641" cy="340151"/>
            <a:chOff x="5049750" y="832600"/>
            <a:chExt cx="505100" cy="483100"/>
          </a:xfrm>
        </p:grpSpPr>
        <p:sp>
          <p:nvSpPr>
            <p:cNvPr id="502" name="Google Shape;502;p14"/>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03" name="Google Shape;503;p14"/>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504" name="Google Shape;504;p14"/>
          <p:cNvGrpSpPr/>
          <p:nvPr/>
        </p:nvGrpSpPr>
        <p:grpSpPr>
          <a:xfrm>
            <a:off x="461096" y="3114633"/>
            <a:ext cx="355641" cy="340151"/>
            <a:chOff x="5049750" y="832600"/>
            <a:chExt cx="505100" cy="483100"/>
          </a:xfrm>
        </p:grpSpPr>
        <p:sp>
          <p:nvSpPr>
            <p:cNvPr id="505" name="Google Shape;505;p14"/>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06" name="Google Shape;506;p14"/>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507" name="Google Shape;507;p14"/>
          <p:cNvSpPr/>
          <p:nvPr/>
        </p:nvSpPr>
        <p:spPr>
          <a:xfrm>
            <a:off x="985000" y="2069425"/>
            <a:ext cx="5958000" cy="700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4"/>
          <p:cNvSpPr txBox="1"/>
          <p:nvPr>
            <p:ph idx="1" type="subTitle"/>
          </p:nvPr>
        </p:nvSpPr>
        <p:spPr>
          <a:xfrm>
            <a:off x="1066150" y="2237725"/>
            <a:ext cx="6812400" cy="552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300"/>
              <a:buNone/>
            </a:pPr>
            <a:r>
              <a:rPr lang="en" sz="1200"/>
              <a:t>Danh mục cool_stuff vì sao có doanh thu năm sau giảm mạnh?</a:t>
            </a:r>
            <a:endParaRPr sz="1200"/>
          </a:p>
          <a:p>
            <a:pPr indent="0" lvl="0" marL="0" rtl="0" algn="l">
              <a:lnSpc>
                <a:spcPct val="150000"/>
              </a:lnSpc>
              <a:spcBef>
                <a:spcPts val="0"/>
              </a:spcBef>
              <a:spcAft>
                <a:spcPts val="0"/>
              </a:spcAft>
              <a:buSzPts val="1300"/>
              <a:buNone/>
            </a:pPr>
            <a:r>
              <a:t/>
            </a:r>
            <a:endParaRPr sz="1200"/>
          </a:p>
        </p:txBody>
      </p:sp>
      <p:grpSp>
        <p:nvGrpSpPr>
          <p:cNvPr id="509" name="Google Shape;509;p14"/>
          <p:cNvGrpSpPr/>
          <p:nvPr/>
        </p:nvGrpSpPr>
        <p:grpSpPr>
          <a:xfrm>
            <a:off x="502496" y="2249458"/>
            <a:ext cx="355641" cy="340151"/>
            <a:chOff x="5049750" y="832600"/>
            <a:chExt cx="505100" cy="483100"/>
          </a:xfrm>
        </p:grpSpPr>
        <p:sp>
          <p:nvSpPr>
            <p:cNvPr id="510" name="Google Shape;510;p14"/>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11" name="Google Shape;511;p14"/>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grpSp>
        <p:nvGrpSpPr>
          <p:cNvPr id="516" name="Google Shape;516;p15"/>
          <p:cNvGrpSpPr/>
          <p:nvPr/>
        </p:nvGrpSpPr>
        <p:grpSpPr>
          <a:xfrm>
            <a:off x="203115" y="40635"/>
            <a:ext cx="5680594" cy="655989"/>
            <a:chOff x="883425" y="1138975"/>
            <a:chExt cx="3925502" cy="1525200"/>
          </a:xfrm>
        </p:grpSpPr>
        <p:sp>
          <p:nvSpPr>
            <p:cNvPr id="517" name="Google Shape;517;p15"/>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8" name="Google Shape;518;p15"/>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grpSp>
        <p:nvGrpSpPr>
          <p:cNvPr id="519" name="Google Shape;519;p15"/>
          <p:cNvGrpSpPr/>
          <p:nvPr/>
        </p:nvGrpSpPr>
        <p:grpSpPr>
          <a:xfrm flipH="1">
            <a:off x="236125" y="308225"/>
            <a:ext cx="327600" cy="327600"/>
            <a:chOff x="796675" y="2752525"/>
            <a:chExt cx="327600" cy="327600"/>
          </a:xfrm>
        </p:grpSpPr>
        <p:sp>
          <p:nvSpPr>
            <p:cNvPr id="520" name="Google Shape;520;p15"/>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5"/>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2" name="Google Shape;522;p15"/>
          <p:cNvGrpSpPr/>
          <p:nvPr/>
        </p:nvGrpSpPr>
        <p:grpSpPr>
          <a:xfrm>
            <a:off x="5447174" y="308223"/>
            <a:ext cx="327600" cy="327600"/>
            <a:chOff x="4561299" y="535473"/>
            <a:chExt cx="327600" cy="327600"/>
          </a:xfrm>
        </p:grpSpPr>
        <p:sp>
          <p:nvSpPr>
            <p:cNvPr id="523" name="Google Shape;523;p15"/>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5"/>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525" name="Google Shape;525;p15"/>
          <p:cNvSpPr txBox="1"/>
          <p:nvPr>
            <p:ph type="title"/>
          </p:nvPr>
        </p:nvSpPr>
        <p:spPr>
          <a:xfrm>
            <a:off x="647650" y="308225"/>
            <a:ext cx="33330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Business questions</a:t>
            </a:r>
            <a:endParaRPr/>
          </a:p>
        </p:txBody>
      </p:sp>
      <p:pic>
        <p:nvPicPr>
          <p:cNvPr id="526" name="Google Shape;526;p15"/>
          <p:cNvPicPr preferRelativeResize="0"/>
          <p:nvPr/>
        </p:nvPicPr>
        <p:blipFill rotWithShape="1">
          <a:blip r:embed="rId3">
            <a:alphaModFix/>
          </a:blip>
          <a:srcRect b="0" l="0" r="0" t="0"/>
          <a:stretch/>
        </p:blipFill>
        <p:spPr>
          <a:xfrm>
            <a:off x="1105650" y="764126"/>
            <a:ext cx="5222301" cy="3689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16"/>
          <p:cNvSpPr txBox="1"/>
          <p:nvPr>
            <p:ph type="title"/>
          </p:nvPr>
        </p:nvSpPr>
        <p:spPr>
          <a:xfrm>
            <a:off x="2578650" y="1629700"/>
            <a:ext cx="3986700" cy="113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 sz="8000"/>
              <a:t>04</a:t>
            </a:r>
            <a:endParaRPr sz="8000"/>
          </a:p>
        </p:txBody>
      </p:sp>
      <p:sp>
        <p:nvSpPr>
          <p:cNvPr id="532" name="Google Shape;532;p16"/>
          <p:cNvSpPr txBox="1"/>
          <p:nvPr>
            <p:ph idx="2" type="title"/>
          </p:nvPr>
        </p:nvSpPr>
        <p:spPr>
          <a:xfrm>
            <a:off x="1423725" y="3012100"/>
            <a:ext cx="6707700" cy="714300"/>
          </a:xfrm>
          <a:prstGeom prst="rect">
            <a:avLst/>
          </a:prstGeom>
          <a:noFill/>
          <a:ln>
            <a:noFill/>
          </a:ln>
        </p:spPr>
        <p:txBody>
          <a:bodyPr anchorCtr="0" anchor="b" bIns="91425" lIns="91425" spcFirstLastPara="1" rIns="91425" wrap="square" tIns="91425">
            <a:noAutofit/>
          </a:bodyPr>
          <a:lstStyle/>
          <a:p>
            <a:pPr indent="0" lvl="0" marL="0" rtl="0" algn="ctr">
              <a:lnSpc>
                <a:spcPct val="70000"/>
              </a:lnSpc>
              <a:spcBef>
                <a:spcPts val="0"/>
              </a:spcBef>
              <a:spcAft>
                <a:spcPts val="0"/>
              </a:spcAft>
              <a:buSzPts val="2800"/>
              <a:buNone/>
            </a:pPr>
            <a:r>
              <a:rPr lang="en"/>
              <a:t> Data analytics	</a:t>
            </a:r>
            <a:endParaRPr/>
          </a:p>
        </p:txBody>
      </p:sp>
      <p:grpSp>
        <p:nvGrpSpPr>
          <p:cNvPr id="533" name="Google Shape;533;p16"/>
          <p:cNvGrpSpPr/>
          <p:nvPr/>
        </p:nvGrpSpPr>
        <p:grpSpPr>
          <a:xfrm>
            <a:off x="8422125" y="298550"/>
            <a:ext cx="327600" cy="327600"/>
            <a:chOff x="9379775" y="1529850"/>
            <a:chExt cx="327600" cy="327600"/>
          </a:xfrm>
        </p:grpSpPr>
        <p:sp>
          <p:nvSpPr>
            <p:cNvPr id="534" name="Google Shape;534;p16"/>
            <p:cNvSpPr/>
            <p:nvPr/>
          </p:nvSpPr>
          <p:spPr>
            <a:xfrm>
              <a:off x="9379775" y="1529850"/>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6"/>
            <p:cNvSpPr/>
            <p:nvPr/>
          </p:nvSpPr>
          <p:spPr>
            <a:xfrm>
              <a:off x="9452138" y="1602213"/>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536" name="Google Shape;536;p16"/>
          <p:cNvSpPr/>
          <p:nvPr/>
        </p:nvSpPr>
        <p:spPr>
          <a:xfrm>
            <a:off x="7194463" y="1266738"/>
            <a:ext cx="257600" cy="133225"/>
          </a:xfrm>
          <a:custGeom>
            <a:rect b="b" l="l" r="r" t="t"/>
            <a:pathLst>
              <a:path extrusionOk="0" h="5329" w="10304">
                <a:moveTo>
                  <a:pt x="5549" y="815"/>
                </a:moveTo>
                <a:lnTo>
                  <a:pt x="4958" y="1388"/>
                </a:lnTo>
                <a:cubicBezTo>
                  <a:pt x="4847" y="1185"/>
                  <a:pt x="4717" y="981"/>
                  <a:pt x="4551" y="815"/>
                </a:cubicBezTo>
                <a:close/>
                <a:moveTo>
                  <a:pt x="7806" y="815"/>
                </a:moveTo>
                <a:lnTo>
                  <a:pt x="5180" y="3441"/>
                </a:lnTo>
                <a:cubicBezTo>
                  <a:pt x="5235" y="3182"/>
                  <a:pt x="5291" y="2942"/>
                  <a:pt x="5291" y="2665"/>
                </a:cubicBezTo>
                <a:cubicBezTo>
                  <a:pt x="5309" y="2517"/>
                  <a:pt x="5291" y="2369"/>
                  <a:pt x="5272" y="2221"/>
                </a:cubicBezTo>
                <a:lnTo>
                  <a:pt x="6678" y="815"/>
                </a:lnTo>
                <a:close/>
                <a:moveTo>
                  <a:pt x="2645" y="815"/>
                </a:moveTo>
                <a:cubicBezTo>
                  <a:pt x="3663" y="815"/>
                  <a:pt x="4495" y="1647"/>
                  <a:pt x="4495" y="2665"/>
                </a:cubicBezTo>
                <a:cubicBezTo>
                  <a:pt x="4495" y="3682"/>
                  <a:pt x="3663" y="4514"/>
                  <a:pt x="2645" y="4514"/>
                </a:cubicBezTo>
                <a:cubicBezTo>
                  <a:pt x="1628" y="4514"/>
                  <a:pt x="796" y="3682"/>
                  <a:pt x="796" y="2665"/>
                </a:cubicBezTo>
                <a:cubicBezTo>
                  <a:pt x="796" y="1647"/>
                  <a:pt x="1628" y="815"/>
                  <a:pt x="2645" y="815"/>
                </a:cubicBezTo>
                <a:close/>
                <a:moveTo>
                  <a:pt x="8657" y="1111"/>
                </a:moveTo>
                <a:cubicBezTo>
                  <a:pt x="8898" y="1277"/>
                  <a:pt x="9083" y="1462"/>
                  <a:pt x="9249" y="1703"/>
                </a:cubicBezTo>
                <a:lnTo>
                  <a:pt x="6437" y="4514"/>
                </a:lnTo>
                <a:lnTo>
                  <a:pt x="5272" y="4514"/>
                </a:lnTo>
                <a:lnTo>
                  <a:pt x="8657" y="1111"/>
                </a:lnTo>
                <a:close/>
                <a:moveTo>
                  <a:pt x="9489" y="2572"/>
                </a:moveTo>
                <a:lnTo>
                  <a:pt x="9489" y="2665"/>
                </a:lnTo>
                <a:cubicBezTo>
                  <a:pt x="9489" y="3682"/>
                  <a:pt x="8657" y="4514"/>
                  <a:pt x="7640" y="4514"/>
                </a:cubicBezTo>
                <a:lnTo>
                  <a:pt x="7547" y="4514"/>
                </a:lnTo>
                <a:lnTo>
                  <a:pt x="9489" y="2572"/>
                </a:lnTo>
                <a:close/>
                <a:moveTo>
                  <a:pt x="2645" y="1"/>
                </a:moveTo>
                <a:cubicBezTo>
                  <a:pt x="1184" y="1"/>
                  <a:pt x="0" y="1203"/>
                  <a:pt x="0" y="2665"/>
                </a:cubicBezTo>
                <a:cubicBezTo>
                  <a:pt x="0" y="4107"/>
                  <a:pt x="1184" y="5328"/>
                  <a:pt x="2645" y="5328"/>
                </a:cubicBezTo>
                <a:lnTo>
                  <a:pt x="7640" y="5328"/>
                </a:lnTo>
                <a:cubicBezTo>
                  <a:pt x="9101" y="5328"/>
                  <a:pt x="10303" y="4107"/>
                  <a:pt x="10303" y="2665"/>
                </a:cubicBezTo>
                <a:cubicBezTo>
                  <a:pt x="10303" y="1203"/>
                  <a:pt x="9101" y="1"/>
                  <a:pt x="76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7" name="Google Shape;537;p16"/>
          <p:cNvGrpSpPr/>
          <p:nvPr/>
        </p:nvGrpSpPr>
        <p:grpSpPr>
          <a:xfrm flipH="1">
            <a:off x="236125" y="308225"/>
            <a:ext cx="327600" cy="327600"/>
            <a:chOff x="796675" y="2752525"/>
            <a:chExt cx="327600" cy="327600"/>
          </a:xfrm>
        </p:grpSpPr>
        <p:sp>
          <p:nvSpPr>
            <p:cNvPr id="538" name="Google Shape;538;p16"/>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6"/>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grpSp>
        <p:nvGrpSpPr>
          <p:cNvPr id="544" name="Google Shape;544;p17"/>
          <p:cNvGrpSpPr/>
          <p:nvPr/>
        </p:nvGrpSpPr>
        <p:grpSpPr>
          <a:xfrm>
            <a:off x="203115" y="40635"/>
            <a:ext cx="5680594" cy="655989"/>
            <a:chOff x="883425" y="1138975"/>
            <a:chExt cx="3925502" cy="1525200"/>
          </a:xfrm>
        </p:grpSpPr>
        <p:sp>
          <p:nvSpPr>
            <p:cNvPr id="545" name="Google Shape;545;p17"/>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6" name="Google Shape;546;p17"/>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grpSp>
        <p:nvGrpSpPr>
          <p:cNvPr id="547" name="Google Shape;547;p17"/>
          <p:cNvGrpSpPr/>
          <p:nvPr/>
        </p:nvGrpSpPr>
        <p:grpSpPr>
          <a:xfrm flipH="1">
            <a:off x="236125" y="308225"/>
            <a:ext cx="327600" cy="327600"/>
            <a:chOff x="796675" y="2752525"/>
            <a:chExt cx="327600" cy="327600"/>
          </a:xfrm>
        </p:grpSpPr>
        <p:sp>
          <p:nvSpPr>
            <p:cNvPr id="548" name="Google Shape;548;p17"/>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7"/>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0" name="Google Shape;550;p17"/>
          <p:cNvGrpSpPr/>
          <p:nvPr/>
        </p:nvGrpSpPr>
        <p:grpSpPr>
          <a:xfrm>
            <a:off x="5447174" y="308223"/>
            <a:ext cx="327600" cy="327600"/>
            <a:chOff x="4561299" y="535473"/>
            <a:chExt cx="327600" cy="327600"/>
          </a:xfrm>
        </p:grpSpPr>
        <p:sp>
          <p:nvSpPr>
            <p:cNvPr id="551" name="Google Shape;551;p17"/>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7"/>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553" name="Google Shape;553;p17"/>
          <p:cNvSpPr txBox="1"/>
          <p:nvPr>
            <p:ph type="title"/>
          </p:nvPr>
        </p:nvSpPr>
        <p:spPr>
          <a:xfrm>
            <a:off x="647650" y="308225"/>
            <a:ext cx="22644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North Region</a:t>
            </a:r>
            <a:endParaRPr/>
          </a:p>
        </p:txBody>
      </p:sp>
      <p:sp>
        <p:nvSpPr>
          <p:cNvPr id="554" name="Google Shape;554;p17"/>
          <p:cNvSpPr txBox="1"/>
          <p:nvPr>
            <p:ph idx="1" type="subTitle"/>
          </p:nvPr>
        </p:nvSpPr>
        <p:spPr>
          <a:xfrm>
            <a:off x="296375" y="3548325"/>
            <a:ext cx="5383500" cy="1080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300"/>
              <a:buNone/>
            </a:pPr>
            <a:r>
              <a:rPr lang="en" sz="800"/>
              <a:t>Khu vực phía bắc có số lượng khách hàng và đơn hàng đều thấp. Tuy nhiên, trung bình giá sản phẩm và </a:t>
            </a:r>
            <a:r>
              <a:rPr b="1" lang="en" sz="800"/>
              <a:t>chi phí vận chuyển lại cao nhất</a:t>
            </a:r>
            <a:r>
              <a:rPr lang="en" sz="800"/>
              <a:t>, cao hơn hẳn trung bình trung tất cả khu vực. </a:t>
            </a:r>
            <a:endParaRPr sz="800"/>
          </a:p>
          <a:p>
            <a:pPr indent="-279400" lvl="0" marL="457200" rtl="0" algn="l">
              <a:lnSpc>
                <a:spcPct val="150000"/>
              </a:lnSpc>
              <a:spcBef>
                <a:spcPts val="0"/>
              </a:spcBef>
              <a:spcAft>
                <a:spcPts val="0"/>
              </a:spcAft>
              <a:buSzPts val="800"/>
              <a:buChar char="●"/>
            </a:pPr>
            <a:r>
              <a:rPr lang="en" sz="800"/>
              <a:t>Trung bình phí vận chuyển cao gấp 1,6 lần</a:t>
            </a:r>
            <a:endParaRPr sz="800"/>
          </a:p>
          <a:p>
            <a:pPr indent="-279400" lvl="0" marL="457200" rtl="0" algn="l">
              <a:lnSpc>
                <a:spcPct val="150000"/>
              </a:lnSpc>
              <a:spcBef>
                <a:spcPts val="0"/>
              </a:spcBef>
              <a:spcAft>
                <a:spcPts val="0"/>
              </a:spcAft>
              <a:buSzPts val="800"/>
              <a:buChar char="●"/>
            </a:pPr>
            <a:r>
              <a:rPr lang="en" sz="800"/>
              <a:t>Trung bình giá sản phẩm cao gấp 1,3 lần</a:t>
            </a:r>
            <a:endParaRPr sz="800"/>
          </a:p>
        </p:txBody>
      </p:sp>
      <p:pic>
        <p:nvPicPr>
          <p:cNvPr id="555" name="Google Shape;555;p17"/>
          <p:cNvPicPr preferRelativeResize="0"/>
          <p:nvPr/>
        </p:nvPicPr>
        <p:blipFill rotWithShape="1">
          <a:blip r:embed="rId3">
            <a:alphaModFix/>
          </a:blip>
          <a:srcRect b="0" l="0" r="0" t="0"/>
          <a:stretch/>
        </p:blipFill>
        <p:spPr>
          <a:xfrm>
            <a:off x="296375" y="845351"/>
            <a:ext cx="2331387" cy="2163342"/>
          </a:xfrm>
          <a:prstGeom prst="rect">
            <a:avLst/>
          </a:prstGeom>
          <a:noFill/>
          <a:ln>
            <a:noFill/>
          </a:ln>
        </p:spPr>
      </p:pic>
      <p:pic>
        <p:nvPicPr>
          <p:cNvPr id="556" name="Google Shape;556;p17"/>
          <p:cNvPicPr preferRelativeResize="0"/>
          <p:nvPr/>
        </p:nvPicPr>
        <p:blipFill rotWithShape="1">
          <a:blip r:embed="rId4">
            <a:alphaModFix/>
          </a:blip>
          <a:srcRect b="0" l="0" r="0" t="0"/>
          <a:stretch/>
        </p:blipFill>
        <p:spPr>
          <a:xfrm>
            <a:off x="2627748" y="845357"/>
            <a:ext cx="2879303" cy="2163342"/>
          </a:xfrm>
          <a:prstGeom prst="rect">
            <a:avLst/>
          </a:prstGeom>
          <a:noFill/>
          <a:ln>
            <a:noFill/>
          </a:ln>
        </p:spPr>
      </p:pic>
      <p:pic>
        <p:nvPicPr>
          <p:cNvPr id="557" name="Google Shape;557;p17"/>
          <p:cNvPicPr preferRelativeResize="0"/>
          <p:nvPr/>
        </p:nvPicPr>
        <p:blipFill rotWithShape="1">
          <a:blip r:embed="rId5">
            <a:alphaModFix/>
          </a:blip>
          <a:srcRect b="0" l="0" r="0" t="0"/>
          <a:stretch/>
        </p:blipFill>
        <p:spPr>
          <a:xfrm>
            <a:off x="1352400" y="3104125"/>
            <a:ext cx="3063813" cy="348774"/>
          </a:xfrm>
          <a:prstGeom prst="rect">
            <a:avLst/>
          </a:prstGeom>
          <a:noFill/>
          <a:ln>
            <a:noFill/>
          </a:ln>
        </p:spPr>
      </p:pic>
      <p:sp>
        <p:nvSpPr>
          <p:cNvPr id="558" name="Google Shape;558;p17"/>
          <p:cNvSpPr txBox="1"/>
          <p:nvPr>
            <p:ph idx="1" type="subTitle"/>
          </p:nvPr>
        </p:nvSpPr>
        <p:spPr>
          <a:xfrm>
            <a:off x="5803975" y="1024800"/>
            <a:ext cx="3092100" cy="2886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300"/>
              <a:buNone/>
            </a:pPr>
            <a:r>
              <a:rPr lang="en" sz="800"/>
              <a:t>Khu vực phía Bắc Brazil chủ yếu là rừng Amazon và các khu vực đất hoang mật độ dân cư thấp. Khoảng cách từ đây xa so với các trung tâm sản xuất và đô thị lớn như São Paulo và Rio de Janeiro.</a:t>
            </a:r>
            <a:endParaRPr sz="800"/>
          </a:p>
          <a:p>
            <a:pPr indent="0" lvl="0" marL="0" rtl="0" algn="just">
              <a:lnSpc>
                <a:spcPct val="150000"/>
              </a:lnSpc>
              <a:spcBef>
                <a:spcPts val="0"/>
              </a:spcBef>
              <a:spcAft>
                <a:spcPts val="0"/>
              </a:spcAft>
              <a:buSzPts val="1300"/>
              <a:buNone/>
            </a:pPr>
            <a:r>
              <a:rPr lang="en" sz="800"/>
              <a:t>Do đó dẫn đến chi phí vận chuyển tăng đột biến.</a:t>
            </a:r>
            <a:endParaRPr sz="800"/>
          </a:p>
          <a:p>
            <a:pPr indent="0" lvl="0" marL="0" rtl="0" algn="just">
              <a:lnSpc>
                <a:spcPct val="150000"/>
              </a:lnSpc>
              <a:spcBef>
                <a:spcPts val="0"/>
              </a:spcBef>
              <a:spcAft>
                <a:spcPts val="0"/>
              </a:spcAft>
              <a:buSzPts val="1300"/>
              <a:buNone/>
            </a:pPr>
            <a:r>
              <a:t/>
            </a:r>
            <a:endParaRPr sz="800"/>
          </a:p>
          <a:p>
            <a:pPr indent="0" lvl="0" marL="0" rtl="0" algn="just">
              <a:lnSpc>
                <a:spcPct val="150000"/>
              </a:lnSpc>
              <a:spcBef>
                <a:spcPts val="0"/>
              </a:spcBef>
              <a:spcAft>
                <a:spcPts val="0"/>
              </a:spcAft>
              <a:buSzPts val="1300"/>
              <a:buNone/>
            </a:pPr>
            <a:r>
              <a:rPr lang="en" sz="800"/>
              <a:t>Action: </a:t>
            </a:r>
            <a:endParaRPr sz="800"/>
          </a:p>
          <a:p>
            <a:pPr indent="-279400" lvl="0" marL="457200" rtl="0" algn="just">
              <a:lnSpc>
                <a:spcPct val="150000"/>
              </a:lnSpc>
              <a:spcBef>
                <a:spcPts val="0"/>
              </a:spcBef>
              <a:spcAft>
                <a:spcPts val="0"/>
              </a:spcAft>
              <a:buSzPts val="800"/>
              <a:buChar char="●"/>
            </a:pPr>
            <a:r>
              <a:rPr lang="en" sz="800"/>
              <a:t>Chương trình khuyến mãi miễn phí ship: kích thích mua sắm nhiều hơn để đạt điều kiện freeship</a:t>
            </a:r>
            <a:endParaRPr sz="800"/>
          </a:p>
          <a:p>
            <a:pPr indent="-279400" lvl="0" marL="457200" rtl="0" algn="just">
              <a:lnSpc>
                <a:spcPct val="150000"/>
              </a:lnSpc>
              <a:spcBef>
                <a:spcPts val="0"/>
              </a:spcBef>
              <a:spcAft>
                <a:spcPts val="0"/>
              </a:spcAft>
              <a:buSzPts val="800"/>
              <a:buChar char="●"/>
            </a:pPr>
            <a:r>
              <a:rPr lang="en" sz="800"/>
              <a:t>Tối ưu hơn hệ thống vận chuyển: để giảm chi phí, tăng tính linh hoạt như hệ thống quản lý kho mới, phân loại hàng tự động,v.v…</a:t>
            </a:r>
            <a:endParaRPr sz="800"/>
          </a:p>
          <a:p>
            <a:pPr indent="0" lvl="0" marL="0" rtl="0" algn="just">
              <a:lnSpc>
                <a:spcPct val="150000"/>
              </a:lnSpc>
              <a:spcBef>
                <a:spcPts val="0"/>
              </a:spcBef>
              <a:spcAft>
                <a:spcPts val="0"/>
              </a:spcAft>
              <a:buSzPts val="1300"/>
              <a:buNone/>
            </a:pPr>
            <a:r>
              <a:t/>
            </a:r>
            <a:endParaRPr sz="800"/>
          </a:p>
          <a:p>
            <a:pPr indent="0" lvl="0" marL="0" rtl="0" algn="just">
              <a:lnSpc>
                <a:spcPct val="150000"/>
              </a:lnSpc>
              <a:spcBef>
                <a:spcPts val="0"/>
              </a:spcBef>
              <a:spcAft>
                <a:spcPts val="0"/>
              </a:spcAft>
              <a:buSzPts val="1300"/>
              <a:buNone/>
            </a:pPr>
            <a:r>
              <a:t/>
            </a:r>
            <a:endParaRPr sz="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grpSp>
        <p:nvGrpSpPr>
          <p:cNvPr id="563" name="Google Shape;563;p18"/>
          <p:cNvGrpSpPr/>
          <p:nvPr/>
        </p:nvGrpSpPr>
        <p:grpSpPr>
          <a:xfrm>
            <a:off x="203115" y="40635"/>
            <a:ext cx="5680594" cy="655989"/>
            <a:chOff x="883425" y="1138975"/>
            <a:chExt cx="3925502" cy="1525200"/>
          </a:xfrm>
        </p:grpSpPr>
        <p:sp>
          <p:nvSpPr>
            <p:cNvPr id="564" name="Google Shape;564;p18"/>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5" name="Google Shape;565;p18"/>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sp>
        <p:nvSpPr>
          <p:cNvPr id="566" name="Google Shape;566;p18"/>
          <p:cNvSpPr txBox="1"/>
          <p:nvPr>
            <p:ph idx="1" type="subTitle"/>
          </p:nvPr>
        </p:nvSpPr>
        <p:spPr>
          <a:xfrm>
            <a:off x="4070875" y="961050"/>
            <a:ext cx="4914300" cy="3221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300"/>
              <a:buNone/>
            </a:pPr>
            <a:r>
              <a:rPr lang="en" sz="800"/>
              <a:t>Cả hai danh mục đều có giá trị trung bình cao hơn giá trị trung bình tất cả (gấp 1.67 và  1.36 lần)</a:t>
            </a:r>
            <a:endParaRPr sz="800"/>
          </a:p>
          <a:p>
            <a:pPr indent="0" lvl="0" marL="0" rtl="0" algn="just">
              <a:lnSpc>
                <a:spcPct val="150000"/>
              </a:lnSpc>
              <a:spcBef>
                <a:spcPts val="0"/>
              </a:spcBef>
              <a:spcAft>
                <a:spcPts val="0"/>
              </a:spcAft>
              <a:buSzPts val="1300"/>
              <a:buNone/>
            </a:pPr>
            <a:r>
              <a:rPr lang="en" sz="800"/>
              <a:t>Phí vận chuyển watches_gifts thấp hơn mức trung bình trái ngược với cool_stuff cao hơn nhưng không quá nhiều</a:t>
            </a:r>
            <a:endParaRPr sz="800"/>
          </a:p>
          <a:p>
            <a:pPr indent="0" lvl="0" marL="0" rtl="0" algn="just">
              <a:lnSpc>
                <a:spcPct val="150000"/>
              </a:lnSpc>
              <a:spcBef>
                <a:spcPts val="0"/>
              </a:spcBef>
              <a:spcAft>
                <a:spcPts val="0"/>
              </a:spcAft>
              <a:buSzPts val="1300"/>
              <a:buNone/>
            </a:pPr>
            <a:r>
              <a:rPr lang="en" sz="800"/>
              <a:t>Khách hàng sẵn sàng chi ra số tiền tương đối trên mỗi sản phẩm của từng danh mục (gấp 1.21 và 1.44 lần)</a:t>
            </a:r>
            <a:endParaRPr sz="800"/>
          </a:p>
          <a:p>
            <a:pPr indent="0" lvl="0" marL="0" rtl="0" algn="just">
              <a:lnSpc>
                <a:spcPct val="150000"/>
              </a:lnSpc>
              <a:spcBef>
                <a:spcPts val="0"/>
              </a:spcBef>
              <a:spcAft>
                <a:spcPts val="0"/>
              </a:spcAft>
              <a:buSzPts val="1300"/>
              <a:buNone/>
            </a:pPr>
            <a:r>
              <a:t/>
            </a:r>
            <a:endParaRPr sz="800"/>
          </a:p>
          <a:p>
            <a:pPr indent="0" lvl="0" marL="0" rtl="0" algn="just">
              <a:lnSpc>
                <a:spcPct val="150000"/>
              </a:lnSpc>
              <a:spcBef>
                <a:spcPts val="0"/>
              </a:spcBef>
              <a:spcAft>
                <a:spcPts val="0"/>
              </a:spcAft>
              <a:buSzPts val="1300"/>
              <a:buNone/>
            </a:pPr>
            <a:r>
              <a:rPr lang="en" sz="800"/>
              <a:t>-&gt; Có thể đặc thù đồng hồ, quà tặng, sản phẩm mang tính giải trí là những sản phẩm giá trị cao, không phải mặt hàng thiết yếu cho dù phí ship có tương đối thấp đến chấp nhận được nên </a:t>
            </a:r>
            <a:r>
              <a:rPr b="1" lang="en" sz="800"/>
              <a:t>khó tiếp cận</a:t>
            </a:r>
            <a:r>
              <a:rPr lang="en" sz="800"/>
              <a:t> đến đại đa số khách hàng</a:t>
            </a:r>
            <a:endParaRPr sz="800"/>
          </a:p>
          <a:p>
            <a:pPr indent="0" lvl="0" marL="0" rtl="0" algn="just">
              <a:lnSpc>
                <a:spcPct val="150000"/>
              </a:lnSpc>
              <a:spcBef>
                <a:spcPts val="0"/>
              </a:spcBef>
              <a:spcAft>
                <a:spcPts val="0"/>
              </a:spcAft>
              <a:buSzPts val="1300"/>
              <a:buNone/>
            </a:pPr>
            <a:r>
              <a:t/>
            </a:r>
            <a:endParaRPr sz="800"/>
          </a:p>
          <a:p>
            <a:pPr indent="457200" lvl="0" marL="0" rtl="0" algn="just">
              <a:lnSpc>
                <a:spcPct val="150000"/>
              </a:lnSpc>
              <a:spcBef>
                <a:spcPts val="0"/>
              </a:spcBef>
              <a:spcAft>
                <a:spcPts val="0"/>
              </a:spcAft>
              <a:buSzPts val="1300"/>
              <a:buNone/>
            </a:pPr>
            <a:r>
              <a:rPr lang="en" sz="800"/>
              <a:t>Action:</a:t>
            </a:r>
            <a:endParaRPr sz="800"/>
          </a:p>
          <a:p>
            <a:pPr indent="-279400" lvl="0" marL="914400" rtl="0" algn="just">
              <a:lnSpc>
                <a:spcPct val="150000"/>
              </a:lnSpc>
              <a:spcBef>
                <a:spcPts val="0"/>
              </a:spcBef>
              <a:spcAft>
                <a:spcPts val="0"/>
              </a:spcAft>
              <a:buSzPts val="800"/>
              <a:buChar char="●"/>
            </a:pPr>
            <a:r>
              <a:rPr lang="en" sz="800"/>
              <a:t>Tư vấn online và hướng dẫn khi mua hàng</a:t>
            </a:r>
            <a:endParaRPr sz="800"/>
          </a:p>
          <a:p>
            <a:pPr indent="-279400" lvl="0" marL="914400" rtl="0" algn="just">
              <a:lnSpc>
                <a:spcPct val="150000"/>
              </a:lnSpc>
              <a:spcBef>
                <a:spcPts val="0"/>
              </a:spcBef>
              <a:spcAft>
                <a:spcPts val="0"/>
              </a:spcAft>
              <a:buSzPts val="800"/>
              <a:buChar char="●"/>
            </a:pPr>
            <a:r>
              <a:rPr lang="en" sz="800"/>
              <a:t>Chiến dịch Marketing định hướng</a:t>
            </a:r>
            <a:endParaRPr sz="800"/>
          </a:p>
          <a:p>
            <a:pPr indent="-279400" lvl="0" marL="914400" rtl="0" algn="just">
              <a:lnSpc>
                <a:spcPct val="150000"/>
              </a:lnSpc>
              <a:spcBef>
                <a:spcPts val="0"/>
              </a:spcBef>
              <a:spcAft>
                <a:spcPts val="0"/>
              </a:spcAft>
              <a:buSzPts val="800"/>
              <a:buChar char="●"/>
            </a:pPr>
            <a:r>
              <a:rPr lang="en" sz="800"/>
              <a:t>Tiếp cận Khách hàng đúng đối tượng</a:t>
            </a:r>
            <a:endParaRPr sz="800"/>
          </a:p>
          <a:p>
            <a:pPr indent="-279400" lvl="0" marL="914400" rtl="0" algn="just">
              <a:lnSpc>
                <a:spcPct val="150000"/>
              </a:lnSpc>
              <a:spcBef>
                <a:spcPts val="0"/>
              </a:spcBef>
              <a:spcAft>
                <a:spcPts val="0"/>
              </a:spcAft>
              <a:buSzPts val="800"/>
              <a:buChar char="●"/>
            </a:pPr>
            <a:r>
              <a:rPr lang="en" sz="800"/>
              <a:t>Content Marketing </a:t>
            </a:r>
            <a:endParaRPr sz="800"/>
          </a:p>
          <a:p>
            <a:pPr indent="-279400" lvl="0" marL="914400" rtl="0" algn="just">
              <a:lnSpc>
                <a:spcPct val="150000"/>
              </a:lnSpc>
              <a:spcBef>
                <a:spcPts val="0"/>
              </a:spcBef>
              <a:spcAft>
                <a:spcPts val="0"/>
              </a:spcAft>
              <a:buSzPts val="800"/>
              <a:buChar char="●"/>
            </a:pPr>
            <a:r>
              <a:rPr lang="en" sz="800"/>
              <a:t>Upselling, bán theo combo</a:t>
            </a:r>
            <a:endParaRPr sz="800"/>
          </a:p>
          <a:p>
            <a:pPr indent="0" lvl="0" marL="0" rtl="0" algn="just">
              <a:lnSpc>
                <a:spcPct val="150000"/>
              </a:lnSpc>
              <a:spcBef>
                <a:spcPts val="0"/>
              </a:spcBef>
              <a:spcAft>
                <a:spcPts val="0"/>
              </a:spcAft>
              <a:buClr>
                <a:schemeClr val="dk1"/>
              </a:buClr>
              <a:buSzPts val="1100"/>
              <a:buFont typeface="Arial"/>
              <a:buNone/>
            </a:pPr>
            <a:r>
              <a:t/>
            </a:r>
            <a:endParaRPr sz="800"/>
          </a:p>
          <a:p>
            <a:pPr indent="0" lvl="0" marL="0" rtl="0" algn="just">
              <a:lnSpc>
                <a:spcPct val="150000"/>
              </a:lnSpc>
              <a:spcBef>
                <a:spcPts val="0"/>
              </a:spcBef>
              <a:spcAft>
                <a:spcPts val="0"/>
              </a:spcAft>
              <a:buSzPts val="1300"/>
              <a:buNone/>
            </a:pPr>
            <a:r>
              <a:t/>
            </a:r>
            <a:endParaRPr sz="800"/>
          </a:p>
          <a:p>
            <a:pPr indent="0" lvl="0" marL="0" rtl="0" algn="just">
              <a:lnSpc>
                <a:spcPct val="150000"/>
              </a:lnSpc>
              <a:spcBef>
                <a:spcPts val="0"/>
              </a:spcBef>
              <a:spcAft>
                <a:spcPts val="0"/>
              </a:spcAft>
              <a:buSzPts val="1300"/>
              <a:buNone/>
            </a:pPr>
            <a:r>
              <a:t/>
            </a:r>
            <a:endParaRPr sz="800"/>
          </a:p>
          <a:p>
            <a:pPr indent="0" lvl="0" marL="0" rtl="0" algn="just">
              <a:lnSpc>
                <a:spcPct val="150000"/>
              </a:lnSpc>
              <a:spcBef>
                <a:spcPts val="0"/>
              </a:spcBef>
              <a:spcAft>
                <a:spcPts val="0"/>
              </a:spcAft>
              <a:buSzPts val="1300"/>
              <a:buNone/>
            </a:pPr>
            <a:r>
              <a:t/>
            </a:r>
            <a:endParaRPr sz="800"/>
          </a:p>
          <a:p>
            <a:pPr indent="0" lvl="0" marL="0" rtl="0" algn="just">
              <a:lnSpc>
                <a:spcPct val="150000"/>
              </a:lnSpc>
              <a:spcBef>
                <a:spcPts val="0"/>
              </a:spcBef>
              <a:spcAft>
                <a:spcPts val="0"/>
              </a:spcAft>
              <a:buSzPts val="1300"/>
              <a:buNone/>
            </a:pPr>
            <a:r>
              <a:t/>
            </a:r>
            <a:endParaRPr sz="800"/>
          </a:p>
          <a:p>
            <a:pPr indent="0" lvl="0" marL="0" rtl="0" algn="just">
              <a:lnSpc>
                <a:spcPct val="150000"/>
              </a:lnSpc>
              <a:spcBef>
                <a:spcPts val="0"/>
              </a:spcBef>
              <a:spcAft>
                <a:spcPts val="0"/>
              </a:spcAft>
              <a:buSzPts val="1300"/>
              <a:buNone/>
            </a:pPr>
            <a:r>
              <a:t/>
            </a:r>
            <a:endParaRPr sz="800"/>
          </a:p>
          <a:p>
            <a:pPr indent="0" lvl="0" marL="0" rtl="0" algn="just">
              <a:lnSpc>
                <a:spcPct val="150000"/>
              </a:lnSpc>
              <a:spcBef>
                <a:spcPts val="0"/>
              </a:spcBef>
              <a:spcAft>
                <a:spcPts val="0"/>
              </a:spcAft>
              <a:buSzPts val="1300"/>
              <a:buNone/>
            </a:pPr>
            <a:r>
              <a:t/>
            </a:r>
            <a:endParaRPr sz="800"/>
          </a:p>
          <a:p>
            <a:pPr indent="0" lvl="0" marL="0" rtl="0" algn="just">
              <a:lnSpc>
                <a:spcPct val="150000"/>
              </a:lnSpc>
              <a:spcBef>
                <a:spcPts val="0"/>
              </a:spcBef>
              <a:spcAft>
                <a:spcPts val="0"/>
              </a:spcAft>
              <a:buSzPts val="1300"/>
              <a:buNone/>
            </a:pPr>
            <a:r>
              <a:rPr lang="en" sz="800"/>
              <a:t> </a:t>
            </a:r>
            <a:endParaRPr sz="800"/>
          </a:p>
          <a:p>
            <a:pPr indent="0" lvl="0" marL="0" rtl="0" algn="just">
              <a:lnSpc>
                <a:spcPct val="150000"/>
              </a:lnSpc>
              <a:spcBef>
                <a:spcPts val="0"/>
              </a:spcBef>
              <a:spcAft>
                <a:spcPts val="0"/>
              </a:spcAft>
              <a:buSzPts val="1300"/>
              <a:buNone/>
            </a:pPr>
            <a:r>
              <a:t/>
            </a:r>
            <a:endParaRPr sz="800"/>
          </a:p>
        </p:txBody>
      </p:sp>
      <p:grpSp>
        <p:nvGrpSpPr>
          <p:cNvPr id="567" name="Google Shape;567;p18"/>
          <p:cNvGrpSpPr/>
          <p:nvPr/>
        </p:nvGrpSpPr>
        <p:grpSpPr>
          <a:xfrm flipH="1">
            <a:off x="236125" y="308225"/>
            <a:ext cx="327600" cy="327600"/>
            <a:chOff x="796675" y="2752525"/>
            <a:chExt cx="327600" cy="327600"/>
          </a:xfrm>
        </p:grpSpPr>
        <p:sp>
          <p:nvSpPr>
            <p:cNvPr id="568" name="Google Shape;568;p18"/>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8"/>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0" name="Google Shape;570;p18"/>
          <p:cNvGrpSpPr/>
          <p:nvPr/>
        </p:nvGrpSpPr>
        <p:grpSpPr>
          <a:xfrm>
            <a:off x="5487299" y="308223"/>
            <a:ext cx="327600" cy="327600"/>
            <a:chOff x="4561299" y="535473"/>
            <a:chExt cx="327600" cy="327600"/>
          </a:xfrm>
        </p:grpSpPr>
        <p:sp>
          <p:nvSpPr>
            <p:cNvPr id="571" name="Google Shape;571;p18"/>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8"/>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573" name="Google Shape;573;p18"/>
          <p:cNvSpPr txBox="1"/>
          <p:nvPr>
            <p:ph type="title"/>
          </p:nvPr>
        </p:nvSpPr>
        <p:spPr>
          <a:xfrm>
            <a:off x="647650" y="308225"/>
            <a:ext cx="23886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Category</a:t>
            </a:r>
            <a:endParaRPr/>
          </a:p>
        </p:txBody>
      </p:sp>
      <p:pic>
        <p:nvPicPr>
          <p:cNvPr id="574" name="Google Shape;574;p18"/>
          <p:cNvPicPr preferRelativeResize="0"/>
          <p:nvPr/>
        </p:nvPicPr>
        <p:blipFill rotWithShape="1">
          <a:blip r:embed="rId3">
            <a:alphaModFix/>
          </a:blip>
          <a:srcRect b="0" l="0" r="0" t="0"/>
          <a:stretch/>
        </p:blipFill>
        <p:spPr>
          <a:xfrm>
            <a:off x="324175" y="3539350"/>
            <a:ext cx="4295025" cy="484700"/>
          </a:xfrm>
          <a:prstGeom prst="rect">
            <a:avLst/>
          </a:prstGeom>
          <a:noFill/>
          <a:ln>
            <a:noFill/>
          </a:ln>
        </p:spPr>
      </p:pic>
      <p:pic>
        <p:nvPicPr>
          <p:cNvPr id="575" name="Google Shape;575;p18"/>
          <p:cNvPicPr preferRelativeResize="0"/>
          <p:nvPr/>
        </p:nvPicPr>
        <p:blipFill rotWithShape="1">
          <a:blip r:embed="rId4">
            <a:alphaModFix/>
          </a:blip>
          <a:srcRect b="0" l="0" r="0" t="0"/>
          <a:stretch/>
        </p:blipFill>
        <p:spPr>
          <a:xfrm>
            <a:off x="324175" y="1005975"/>
            <a:ext cx="3438074" cy="2279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grpSp>
        <p:nvGrpSpPr>
          <p:cNvPr id="580" name="Google Shape;580;p19"/>
          <p:cNvGrpSpPr/>
          <p:nvPr/>
        </p:nvGrpSpPr>
        <p:grpSpPr>
          <a:xfrm>
            <a:off x="203115" y="40635"/>
            <a:ext cx="5680594" cy="655989"/>
            <a:chOff x="883425" y="1138975"/>
            <a:chExt cx="3925502" cy="1525200"/>
          </a:xfrm>
        </p:grpSpPr>
        <p:sp>
          <p:nvSpPr>
            <p:cNvPr id="581" name="Google Shape;581;p19"/>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82" name="Google Shape;582;p19"/>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sp>
        <p:nvSpPr>
          <p:cNvPr id="583" name="Google Shape;583;p19"/>
          <p:cNvSpPr txBox="1"/>
          <p:nvPr>
            <p:ph idx="1" type="subTitle"/>
          </p:nvPr>
        </p:nvSpPr>
        <p:spPr>
          <a:xfrm>
            <a:off x="4637575" y="2745575"/>
            <a:ext cx="4389900" cy="1470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300"/>
              <a:buNone/>
            </a:pPr>
            <a:r>
              <a:rPr lang="en" sz="800"/>
              <a:t>Đồng thời có số lượng </a:t>
            </a:r>
            <a:r>
              <a:rPr b="1" lang="en" sz="800"/>
              <a:t>đánh giá 1 và 2</a:t>
            </a:r>
            <a:r>
              <a:rPr lang="en" sz="800"/>
              <a:t> của hai danh mục cũng tương đối cao, chiếm 11 - 14.82% góp phần kéo điểm trung bình xuống.</a:t>
            </a:r>
            <a:endParaRPr sz="800"/>
          </a:p>
          <a:p>
            <a:pPr indent="0" lvl="0" marL="0" rtl="0" algn="just">
              <a:lnSpc>
                <a:spcPct val="150000"/>
              </a:lnSpc>
              <a:spcBef>
                <a:spcPts val="0"/>
              </a:spcBef>
              <a:spcAft>
                <a:spcPts val="0"/>
              </a:spcAft>
              <a:buSzPts val="1300"/>
              <a:buNone/>
            </a:pPr>
            <a:r>
              <a:t/>
            </a:r>
            <a:endParaRPr sz="800"/>
          </a:p>
          <a:p>
            <a:pPr indent="0" lvl="0" marL="0" rtl="0" algn="just">
              <a:lnSpc>
                <a:spcPct val="150000"/>
              </a:lnSpc>
              <a:spcBef>
                <a:spcPts val="0"/>
              </a:spcBef>
              <a:spcAft>
                <a:spcPts val="0"/>
              </a:spcAft>
              <a:buSzPts val="1300"/>
              <a:buNone/>
            </a:pPr>
            <a:r>
              <a:rPr lang="en" sz="800"/>
              <a:t>Action: Phân tích thêm review messenger để tìm thêm nguyên nhân có thể là</a:t>
            </a:r>
            <a:endParaRPr sz="800"/>
          </a:p>
          <a:p>
            <a:pPr indent="-279400" lvl="0" marL="457200" rtl="0" algn="just">
              <a:lnSpc>
                <a:spcPct val="150000"/>
              </a:lnSpc>
              <a:spcBef>
                <a:spcPts val="0"/>
              </a:spcBef>
              <a:spcAft>
                <a:spcPts val="0"/>
              </a:spcAft>
              <a:buSzPts val="800"/>
              <a:buChar char="●"/>
            </a:pPr>
            <a:r>
              <a:rPr lang="en" sz="800"/>
              <a:t>Thẩm định lại chất lượng sản phẩm đang bán</a:t>
            </a:r>
            <a:endParaRPr sz="800"/>
          </a:p>
          <a:p>
            <a:pPr indent="-279400" lvl="0" marL="457200" rtl="0" algn="just">
              <a:lnSpc>
                <a:spcPct val="150000"/>
              </a:lnSpc>
              <a:spcBef>
                <a:spcPts val="0"/>
              </a:spcBef>
              <a:spcAft>
                <a:spcPts val="0"/>
              </a:spcAft>
              <a:buSzPts val="800"/>
              <a:buChar char="●"/>
            </a:pPr>
            <a:r>
              <a:rPr lang="en" sz="800"/>
              <a:t>Xem xét hư hao trong quá trình vận chuyển</a:t>
            </a:r>
            <a:endParaRPr sz="800"/>
          </a:p>
          <a:p>
            <a:pPr indent="-279400" lvl="0" marL="457200" rtl="0" algn="just">
              <a:lnSpc>
                <a:spcPct val="150000"/>
              </a:lnSpc>
              <a:spcBef>
                <a:spcPts val="0"/>
              </a:spcBef>
              <a:spcAft>
                <a:spcPts val="0"/>
              </a:spcAft>
              <a:buSzPts val="800"/>
              <a:buChar char="●"/>
            </a:pPr>
            <a:r>
              <a:rPr lang="en" sz="800"/>
              <a:t>Nâng cao chất lượng dịch vụ bảo hành và hậu mãi</a:t>
            </a:r>
            <a:endParaRPr sz="800"/>
          </a:p>
        </p:txBody>
      </p:sp>
      <p:grpSp>
        <p:nvGrpSpPr>
          <p:cNvPr id="584" name="Google Shape;584;p19"/>
          <p:cNvGrpSpPr/>
          <p:nvPr/>
        </p:nvGrpSpPr>
        <p:grpSpPr>
          <a:xfrm flipH="1">
            <a:off x="236125" y="308225"/>
            <a:ext cx="327600" cy="327600"/>
            <a:chOff x="796675" y="2752525"/>
            <a:chExt cx="327600" cy="327600"/>
          </a:xfrm>
        </p:grpSpPr>
        <p:sp>
          <p:nvSpPr>
            <p:cNvPr id="585" name="Google Shape;585;p19"/>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9"/>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7" name="Google Shape;587;p19"/>
          <p:cNvGrpSpPr/>
          <p:nvPr/>
        </p:nvGrpSpPr>
        <p:grpSpPr>
          <a:xfrm>
            <a:off x="5487299" y="308223"/>
            <a:ext cx="327600" cy="327600"/>
            <a:chOff x="4561299" y="535473"/>
            <a:chExt cx="327600" cy="327600"/>
          </a:xfrm>
        </p:grpSpPr>
        <p:sp>
          <p:nvSpPr>
            <p:cNvPr id="588" name="Google Shape;588;p19"/>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9"/>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590" name="Google Shape;590;p19"/>
          <p:cNvSpPr txBox="1"/>
          <p:nvPr>
            <p:ph type="title"/>
          </p:nvPr>
        </p:nvSpPr>
        <p:spPr>
          <a:xfrm>
            <a:off x="647650" y="308225"/>
            <a:ext cx="23886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Review Score</a:t>
            </a:r>
            <a:endParaRPr/>
          </a:p>
        </p:txBody>
      </p:sp>
      <p:pic>
        <p:nvPicPr>
          <p:cNvPr id="591" name="Google Shape;591;p19"/>
          <p:cNvPicPr preferRelativeResize="0"/>
          <p:nvPr/>
        </p:nvPicPr>
        <p:blipFill rotWithShape="1">
          <a:blip r:embed="rId3">
            <a:alphaModFix/>
          </a:blip>
          <a:srcRect b="0" l="0" r="0" t="0"/>
          <a:stretch/>
        </p:blipFill>
        <p:spPr>
          <a:xfrm>
            <a:off x="1255300" y="1164400"/>
            <a:ext cx="850625" cy="426050"/>
          </a:xfrm>
          <a:prstGeom prst="rect">
            <a:avLst/>
          </a:prstGeom>
          <a:noFill/>
          <a:ln>
            <a:noFill/>
          </a:ln>
        </p:spPr>
      </p:pic>
      <p:pic>
        <p:nvPicPr>
          <p:cNvPr id="592" name="Google Shape;592;p19"/>
          <p:cNvPicPr preferRelativeResize="0"/>
          <p:nvPr/>
        </p:nvPicPr>
        <p:blipFill rotWithShape="1">
          <a:blip r:embed="rId4">
            <a:alphaModFix/>
          </a:blip>
          <a:srcRect b="0" l="0" r="0" t="0"/>
          <a:stretch/>
        </p:blipFill>
        <p:spPr>
          <a:xfrm>
            <a:off x="236125" y="1175375"/>
            <a:ext cx="896905" cy="404100"/>
          </a:xfrm>
          <a:prstGeom prst="rect">
            <a:avLst/>
          </a:prstGeom>
          <a:noFill/>
          <a:ln>
            <a:noFill/>
          </a:ln>
        </p:spPr>
      </p:pic>
      <p:pic>
        <p:nvPicPr>
          <p:cNvPr id="593" name="Google Shape;593;p19"/>
          <p:cNvPicPr preferRelativeResize="0"/>
          <p:nvPr/>
        </p:nvPicPr>
        <p:blipFill rotWithShape="1">
          <a:blip r:embed="rId5">
            <a:alphaModFix/>
          </a:blip>
          <a:srcRect b="0" l="0" r="0" t="0"/>
          <a:stretch/>
        </p:blipFill>
        <p:spPr>
          <a:xfrm>
            <a:off x="236125" y="2503450"/>
            <a:ext cx="2087921" cy="1908201"/>
          </a:xfrm>
          <a:prstGeom prst="rect">
            <a:avLst/>
          </a:prstGeom>
          <a:noFill/>
          <a:ln>
            <a:noFill/>
          </a:ln>
        </p:spPr>
      </p:pic>
      <p:pic>
        <p:nvPicPr>
          <p:cNvPr id="594" name="Google Shape;594;p19"/>
          <p:cNvPicPr preferRelativeResize="0"/>
          <p:nvPr/>
        </p:nvPicPr>
        <p:blipFill rotWithShape="1">
          <a:blip r:embed="rId6">
            <a:alphaModFix/>
          </a:blip>
          <a:srcRect b="0" l="0" r="0" t="0"/>
          <a:stretch/>
        </p:blipFill>
        <p:spPr>
          <a:xfrm>
            <a:off x="2441742" y="2526624"/>
            <a:ext cx="1912832" cy="1908200"/>
          </a:xfrm>
          <a:prstGeom prst="rect">
            <a:avLst/>
          </a:prstGeom>
          <a:noFill/>
          <a:ln>
            <a:noFill/>
          </a:ln>
        </p:spPr>
      </p:pic>
      <p:pic>
        <p:nvPicPr>
          <p:cNvPr id="595" name="Google Shape;595;p19"/>
          <p:cNvPicPr preferRelativeResize="0"/>
          <p:nvPr/>
        </p:nvPicPr>
        <p:blipFill rotWithShape="1">
          <a:blip r:embed="rId7">
            <a:alphaModFix/>
          </a:blip>
          <a:srcRect b="0" l="0" r="0" t="0"/>
          <a:stretch/>
        </p:blipFill>
        <p:spPr>
          <a:xfrm>
            <a:off x="5234175" y="858475"/>
            <a:ext cx="2495494" cy="404100"/>
          </a:xfrm>
          <a:prstGeom prst="rect">
            <a:avLst/>
          </a:prstGeom>
          <a:noFill/>
          <a:ln>
            <a:noFill/>
          </a:ln>
        </p:spPr>
      </p:pic>
      <p:pic>
        <p:nvPicPr>
          <p:cNvPr id="596" name="Google Shape;596;p19"/>
          <p:cNvPicPr preferRelativeResize="0"/>
          <p:nvPr/>
        </p:nvPicPr>
        <p:blipFill rotWithShape="1">
          <a:blip r:embed="rId8">
            <a:alphaModFix/>
          </a:blip>
          <a:srcRect b="0" l="0" r="0" t="0"/>
          <a:stretch/>
        </p:blipFill>
        <p:spPr>
          <a:xfrm>
            <a:off x="2170874" y="815675"/>
            <a:ext cx="2998351" cy="1568725"/>
          </a:xfrm>
          <a:prstGeom prst="rect">
            <a:avLst/>
          </a:prstGeom>
          <a:noFill/>
          <a:ln>
            <a:noFill/>
          </a:ln>
        </p:spPr>
      </p:pic>
      <p:sp>
        <p:nvSpPr>
          <p:cNvPr id="597" name="Google Shape;597;p19"/>
          <p:cNvSpPr txBox="1"/>
          <p:nvPr>
            <p:ph idx="1" type="subTitle"/>
          </p:nvPr>
        </p:nvSpPr>
        <p:spPr>
          <a:xfrm>
            <a:off x="5396700" y="1424425"/>
            <a:ext cx="3747300" cy="126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300"/>
              <a:buNone/>
            </a:pPr>
            <a:r>
              <a:rPr lang="en" sz="800"/>
              <a:t>Những đơn hàng đã bán thuộc hai danh mục cool_stuff và watches_gifts đều có điểm đánh trung bình nằm </a:t>
            </a:r>
            <a:r>
              <a:rPr b="1" lang="en" sz="800"/>
              <a:t>ngoài top 10</a:t>
            </a:r>
            <a:r>
              <a:rPr lang="en" sz="800"/>
              <a:t> và chênh lệch tương đối lớn với top 10 (cool_stuff  top 25, watches_gifts top 46).</a:t>
            </a:r>
            <a:endParaRPr sz="800"/>
          </a:p>
          <a:p>
            <a:pPr indent="0" lvl="0" marL="0" rtl="0" algn="just">
              <a:lnSpc>
                <a:spcPct val="150000"/>
              </a:lnSpc>
              <a:spcBef>
                <a:spcPts val="0"/>
              </a:spcBef>
              <a:spcAft>
                <a:spcPts val="0"/>
              </a:spcAft>
              <a:buClr>
                <a:schemeClr val="dk1"/>
              </a:buClr>
              <a:buSzPts val="1100"/>
              <a:buFont typeface="Arial"/>
              <a:buNone/>
            </a:pPr>
            <a:r>
              <a:rPr lang="en" sz="800"/>
              <a:t>Danh mục cool_stuff có mức điểm review trung bình khá cao hơn mặt bằng chung. Cùng lúc watches_gifts lại có điểm gần với mức trung bình.</a:t>
            </a:r>
            <a:endParaRPr sz="800"/>
          </a:p>
        </p:txBody>
      </p:sp>
      <p:sp>
        <p:nvSpPr>
          <p:cNvPr id="598" name="Google Shape;598;p19"/>
          <p:cNvSpPr/>
          <p:nvPr/>
        </p:nvSpPr>
        <p:spPr>
          <a:xfrm>
            <a:off x="1483035" y="792703"/>
            <a:ext cx="285586" cy="264301"/>
          </a:xfrm>
          <a:custGeom>
            <a:rect b="b" l="l" r="r" t="t"/>
            <a:pathLst>
              <a:path extrusionOk="0" h="9564" w="10323">
                <a:moveTo>
                  <a:pt x="5161" y="1777"/>
                </a:moveTo>
                <a:lnTo>
                  <a:pt x="6216" y="3885"/>
                </a:lnTo>
                <a:lnTo>
                  <a:pt x="8546" y="4200"/>
                </a:lnTo>
                <a:lnTo>
                  <a:pt x="6863" y="5827"/>
                </a:lnTo>
                <a:lnTo>
                  <a:pt x="7270" y="8103"/>
                </a:lnTo>
                <a:lnTo>
                  <a:pt x="5161" y="7030"/>
                </a:lnTo>
                <a:lnTo>
                  <a:pt x="3053" y="8103"/>
                </a:lnTo>
                <a:lnTo>
                  <a:pt x="3053" y="8103"/>
                </a:lnTo>
                <a:lnTo>
                  <a:pt x="3441" y="5827"/>
                </a:lnTo>
                <a:lnTo>
                  <a:pt x="1758" y="4200"/>
                </a:lnTo>
                <a:lnTo>
                  <a:pt x="4088" y="3885"/>
                </a:lnTo>
                <a:lnTo>
                  <a:pt x="5161" y="1777"/>
                </a:lnTo>
                <a:close/>
                <a:moveTo>
                  <a:pt x="5161" y="1"/>
                </a:moveTo>
                <a:lnTo>
                  <a:pt x="3552" y="3145"/>
                </a:lnTo>
                <a:lnTo>
                  <a:pt x="0" y="3645"/>
                </a:lnTo>
                <a:lnTo>
                  <a:pt x="2590" y="6105"/>
                </a:lnTo>
                <a:lnTo>
                  <a:pt x="1998" y="9564"/>
                </a:lnTo>
                <a:lnTo>
                  <a:pt x="5161" y="7918"/>
                </a:lnTo>
                <a:lnTo>
                  <a:pt x="8324" y="9564"/>
                </a:lnTo>
                <a:lnTo>
                  <a:pt x="7732" y="6105"/>
                </a:lnTo>
                <a:lnTo>
                  <a:pt x="10322" y="3645"/>
                </a:lnTo>
                <a:lnTo>
                  <a:pt x="6752" y="3145"/>
                </a:lnTo>
                <a:lnTo>
                  <a:pt x="516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9"/>
          <p:cNvSpPr/>
          <p:nvPr/>
        </p:nvSpPr>
        <p:spPr>
          <a:xfrm>
            <a:off x="647649" y="780725"/>
            <a:ext cx="298430" cy="298314"/>
          </a:xfrm>
          <a:custGeom>
            <a:rect b="b" l="l" r="r" t="t"/>
            <a:pathLst>
              <a:path extrusionOk="0" h="10308" w="10304">
                <a:moveTo>
                  <a:pt x="8324" y="856"/>
                </a:moveTo>
                <a:lnTo>
                  <a:pt x="9452" y="1984"/>
                </a:lnTo>
                <a:lnTo>
                  <a:pt x="8990" y="2446"/>
                </a:lnTo>
                <a:lnTo>
                  <a:pt x="7862" y="1318"/>
                </a:lnTo>
                <a:lnTo>
                  <a:pt x="8324" y="856"/>
                </a:lnTo>
                <a:close/>
                <a:moveTo>
                  <a:pt x="7288" y="1873"/>
                </a:moveTo>
                <a:lnTo>
                  <a:pt x="8416" y="3001"/>
                </a:lnTo>
                <a:lnTo>
                  <a:pt x="2849" y="8588"/>
                </a:lnTo>
                <a:lnTo>
                  <a:pt x="1702" y="7459"/>
                </a:lnTo>
                <a:lnTo>
                  <a:pt x="7288" y="1873"/>
                </a:lnTo>
                <a:close/>
                <a:moveTo>
                  <a:pt x="1295" y="8199"/>
                </a:moveTo>
                <a:lnTo>
                  <a:pt x="2109" y="9013"/>
                </a:lnTo>
                <a:lnTo>
                  <a:pt x="1054" y="9235"/>
                </a:lnTo>
                <a:lnTo>
                  <a:pt x="1295" y="8199"/>
                </a:lnTo>
                <a:close/>
                <a:moveTo>
                  <a:pt x="8296" y="0"/>
                </a:moveTo>
                <a:cubicBezTo>
                  <a:pt x="8111" y="0"/>
                  <a:pt x="7926" y="69"/>
                  <a:pt x="7788" y="208"/>
                </a:cubicBezTo>
                <a:lnTo>
                  <a:pt x="1036" y="6941"/>
                </a:lnTo>
                <a:cubicBezTo>
                  <a:pt x="832" y="7163"/>
                  <a:pt x="666" y="7404"/>
                  <a:pt x="573" y="7718"/>
                </a:cubicBezTo>
                <a:lnTo>
                  <a:pt x="573" y="7737"/>
                </a:lnTo>
                <a:lnTo>
                  <a:pt x="0" y="10308"/>
                </a:lnTo>
                <a:lnTo>
                  <a:pt x="0" y="10308"/>
                </a:lnTo>
                <a:lnTo>
                  <a:pt x="2553" y="9734"/>
                </a:lnTo>
                <a:lnTo>
                  <a:pt x="2590" y="9734"/>
                </a:lnTo>
                <a:cubicBezTo>
                  <a:pt x="2867" y="9642"/>
                  <a:pt x="3145" y="9475"/>
                  <a:pt x="3348" y="9272"/>
                </a:cubicBezTo>
                <a:lnTo>
                  <a:pt x="10100" y="2520"/>
                </a:lnTo>
                <a:cubicBezTo>
                  <a:pt x="10229" y="2372"/>
                  <a:pt x="10303" y="2187"/>
                  <a:pt x="10303" y="2002"/>
                </a:cubicBezTo>
                <a:cubicBezTo>
                  <a:pt x="10303" y="1799"/>
                  <a:pt x="10211" y="1614"/>
                  <a:pt x="10081" y="1466"/>
                </a:cubicBezTo>
                <a:lnTo>
                  <a:pt x="8805" y="208"/>
                </a:lnTo>
                <a:cubicBezTo>
                  <a:pt x="8666" y="69"/>
                  <a:pt x="8481" y="0"/>
                  <a:pt x="82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
          <p:cNvSpPr txBox="1"/>
          <p:nvPr>
            <p:ph idx="1" type="body"/>
          </p:nvPr>
        </p:nvSpPr>
        <p:spPr>
          <a:xfrm>
            <a:off x="721725" y="1616800"/>
            <a:ext cx="5558100" cy="307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600"/>
              <a:t>01. Dataset overview		02. Data Preprocessing</a:t>
            </a:r>
            <a:endParaRPr sz="1600"/>
          </a:p>
          <a:p>
            <a:pPr indent="0" lvl="0" marL="0" rtl="0" algn="l">
              <a:lnSpc>
                <a:spcPct val="100000"/>
              </a:lnSpc>
              <a:spcBef>
                <a:spcPts val="0"/>
              </a:spcBef>
              <a:spcAft>
                <a:spcPts val="0"/>
              </a:spcAft>
              <a:buSzPts val="1400"/>
              <a:buNone/>
            </a:pPr>
            <a:r>
              <a:t/>
            </a:r>
            <a:endParaRPr sz="1600"/>
          </a:p>
          <a:p>
            <a:pPr indent="0" lvl="0" marL="0" rtl="0" algn="l">
              <a:lnSpc>
                <a:spcPct val="100000"/>
              </a:lnSpc>
              <a:spcBef>
                <a:spcPts val="0"/>
              </a:spcBef>
              <a:spcAft>
                <a:spcPts val="0"/>
              </a:spcAft>
              <a:buSzPts val="1400"/>
              <a:buNone/>
            </a:pPr>
            <a:r>
              <a:t/>
            </a:r>
            <a:endParaRPr sz="1600"/>
          </a:p>
          <a:p>
            <a:pPr indent="0" lvl="0" marL="0" rtl="0" algn="l">
              <a:lnSpc>
                <a:spcPct val="100000"/>
              </a:lnSpc>
              <a:spcBef>
                <a:spcPts val="0"/>
              </a:spcBef>
              <a:spcAft>
                <a:spcPts val="0"/>
              </a:spcAft>
              <a:buSzPts val="1400"/>
              <a:buNone/>
            </a:pPr>
            <a:r>
              <a:rPr lang="en" sz="1600"/>
              <a:t>03. Business Overview		04. Data analytics</a:t>
            </a:r>
            <a:endParaRPr sz="1600"/>
          </a:p>
          <a:p>
            <a:pPr indent="0" lvl="0" marL="0" rtl="0" algn="l">
              <a:lnSpc>
                <a:spcPct val="100000"/>
              </a:lnSpc>
              <a:spcBef>
                <a:spcPts val="0"/>
              </a:spcBef>
              <a:spcAft>
                <a:spcPts val="0"/>
              </a:spcAft>
              <a:buSzPts val="1400"/>
              <a:buNone/>
            </a:pPr>
            <a:r>
              <a:t/>
            </a:r>
            <a:endParaRPr sz="1600"/>
          </a:p>
          <a:p>
            <a:pPr indent="0" lvl="0" marL="0" rtl="0" algn="l">
              <a:lnSpc>
                <a:spcPct val="100000"/>
              </a:lnSpc>
              <a:spcBef>
                <a:spcPts val="0"/>
              </a:spcBef>
              <a:spcAft>
                <a:spcPts val="0"/>
              </a:spcAft>
              <a:buSzPts val="1400"/>
              <a:buNone/>
            </a:pPr>
            <a:r>
              <a:t/>
            </a:r>
            <a:endParaRPr sz="1600"/>
          </a:p>
          <a:p>
            <a:pPr indent="0" lvl="0" marL="0" rtl="0" algn="l">
              <a:lnSpc>
                <a:spcPct val="100000"/>
              </a:lnSpc>
              <a:spcBef>
                <a:spcPts val="0"/>
              </a:spcBef>
              <a:spcAft>
                <a:spcPts val="0"/>
              </a:spcAft>
              <a:buSzPts val="1400"/>
              <a:buNone/>
            </a:pPr>
            <a:r>
              <a:rPr lang="en" sz="1600"/>
              <a:t>05. RFM Analysis</a:t>
            </a:r>
            <a:endParaRPr sz="1600"/>
          </a:p>
          <a:p>
            <a:pPr indent="0" lvl="0" marL="0" rtl="0" algn="l">
              <a:lnSpc>
                <a:spcPct val="100000"/>
              </a:lnSpc>
              <a:spcBef>
                <a:spcPts val="0"/>
              </a:spcBef>
              <a:spcAft>
                <a:spcPts val="0"/>
              </a:spcAft>
              <a:buSzPts val="1400"/>
              <a:buNone/>
            </a:pPr>
            <a:r>
              <a:t/>
            </a:r>
            <a:endParaRPr sz="1600"/>
          </a:p>
          <a:p>
            <a:pPr indent="0" lvl="0" marL="0" rtl="0" algn="l">
              <a:lnSpc>
                <a:spcPct val="100000"/>
              </a:lnSpc>
              <a:spcBef>
                <a:spcPts val="0"/>
              </a:spcBef>
              <a:spcAft>
                <a:spcPts val="0"/>
              </a:spcAft>
              <a:buSzPts val="1400"/>
              <a:buNone/>
            </a:pPr>
            <a:r>
              <a:t/>
            </a:r>
            <a:endParaRPr sz="1600"/>
          </a:p>
          <a:p>
            <a:pPr indent="0" lvl="0" marL="0" rtl="0" algn="l">
              <a:lnSpc>
                <a:spcPct val="100000"/>
              </a:lnSpc>
              <a:spcBef>
                <a:spcPts val="0"/>
              </a:spcBef>
              <a:spcAft>
                <a:spcPts val="0"/>
              </a:spcAft>
              <a:buSzPts val="1400"/>
              <a:buNone/>
            </a:pPr>
            <a:r>
              <a:rPr lang="en" sz="1600"/>
              <a:t>06. Conclusions and recommendations</a:t>
            </a:r>
            <a:endParaRPr sz="1600"/>
          </a:p>
          <a:p>
            <a:pPr indent="0" lvl="0" marL="0" rtl="0" algn="l">
              <a:lnSpc>
                <a:spcPct val="100000"/>
              </a:lnSpc>
              <a:spcBef>
                <a:spcPts val="0"/>
              </a:spcBef>
              <a:spcAft>
                <a:spcPts val="0"/>
              </a:spcAft>
              <a:buClr>
                <a:schemeClr val="dk1"/>
              </a:buClr>
              <a:buSzPts val="1100"/>
              <a:buFont typeface="Arial"/>
              <a:buNone/>
            </a:pPr>
            <a:r>
              <a:t/>
            </a:r>
            <a:endParaRPr sz="1600"/>
          </a:p>
          <a:p>
            <a:pPr indent="0" lvl="0" marL="0" rtl="0" algn="l">
              <a:lnSpc>
                <a:spcPct val="100000"/>
              </a:lnSpc>
              <a:spcBef>
                <a:spcPts val="0"/>
              </a:spcBef>
              <a:spcAft>
                <a:spcPts val="0"/>
              </a:spcAft>
              <a:buSzPts val="1400"/>
              <a:buNone/>
            </a:pPr>
            <a:r>
              <a:t/>
            </a:r>
            <a:endParaRPr sz="1600"/>
          </a:p>
        </p:txBody>
      </p:sp>
      <p:grpSp>
        <p:nvGrpSpPr>
          <p:cNvPr id="258" name="Google Shape;258;p2"/>
          <p:cNvGrpSpPr/>
          <p:nvPr/>
        </p:nvGrpSpPr>
        <p:grpSpPr>
          <a:xfrm>
            <a:off x="8422125" y="298550"/>
            <a:ext cx="327600" cy="327600"/>
            <a:chOff x="9379775" y="1529850"/>
            <a:chExt cx="327600" cy="327600"/>
          </a:xfrm>
        </p:grpSpPr>
        <p:sp>
          <p:nvSpPr>
            <p:cNvPr id="259" name="Google Shape;259;p2"/>
            <p:cNvSpPr/>
            <p:nvPr/>
          </p:nvSpPr>
          <p:spPr>
            <a:xfrm>
              <a:off x="9379775" y="1529850"/>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
            <p:cNvSpPr/>
            <p:nvPr/>
          </p:nvSpPr>
          <p:spPr>
            <a:xfrm>
              <a:off x="9452138" y="1602213"/>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261" name="Google Shape;261;p2"/>
          <p:cNvSpPr txBox="1"/>
          <p:nvPr>
            <p:ph type="title"/>
          </p:nvPr>
        </p:nvSpPr>
        <p:spPr>
          <a:xfrm>
            <a:off x="2010825" y="1046200"/>
            <a:ext cx="2979900" cy="570600"/>
          </a:xfrm>
          <a:prstGeom prst="rect">
            <a:avLst/>
          </a:prstGeom>
          <a:noFill/>
          <a:ln>
            <a:noFill/>
          </a:ln>
        </p:spPr>
        <p:txBody>
          <a:bodyPr anchorCtr="0" anchor="ctr" bIns="91425" lIns="91425" spcFirstLastPara="1" rIns="91425" wrap="square" tIns="91425">
            <a:noAutofit/>
          </a:bodyPr>
          <a:lstStyle/>
          <a:p>
            <a:pPr indent="0" lvl="0" marL="0" rtl="0" algn="l">
              <a:lnSpc>
                <a:spcPct val="70000"/>
              </a:lnSpc>
              <a:spcBef>
                <a:spcPts val="0"/>
              </a:spcBef>
              <a:spcAft>
                <a:spcPts val="0"/>
              </a:spcAft>
              <a:buSzPts val="2800"/>
              <a:buNone/>
            </a:pPr>
            <a:r>
              <a:rPr lang="en" sz="3100"/>
              <a:t>Table of contents</a:t>
            </a:r>
            <a:endParaRPr sz="3100"/>
          </a:p>
        </p:txBody>
      </p:sp>
      <p:pic>
        <p:nvPicPr>
          <p:cNvPr id="262" name="Google Shape;262;p2"/>
          <p:cNvPicPr preferRelativeResize="0"/>
          <p:nvPr/>
        </p:nvPicPr>
        <p:blipFill rotWithShape="1">
          <a:blip r:embed="rId3">
            <a:alphaModFix/>
          </a:blip>
          <a:srcRect b="0" l="0" r="0" t="0"/>
          <a:stretch/>
        </p:blipFill>
        <p:spPr>
          <a:xfrm>
            <a:off x="6061375" y="2055480"/>
            <a:ext cx="2633226" cy="1316625"/>
          </a:xfrm>
          <a:prstGeom prst="rect">
            <a:avLst/>
          </a:prstGeom>
          <a:noFill/>
          <a:ln>
            <a:noFill/>
          </a:ln>
        </p:spPr>
      </p:pic>
      <p:sp>
        <p:nvSpPr>
          <p:cNvPr id="263" name="Google Shape;263;p2"/>
          <p:cNvSpPr/>
          <p:nvPr/>
        </p:nvSpPr>
        <p:spPr>
          <a:xfrm>
            <a:off x="4990717" y="1168373"/>
            <a:ext cx="326379" cy="326274"/>
          </a:xfrm>
          <a:custGeom>
            <a:rect b="b" l="l" r="r" t="t"/>
            <a:pathLst>
              <a:path extrusionOk="0" h="10308" w="10304">
                <a:moveTo>
                  <a:pt x="8324" y="856"/>
                </a:moveTo>
                <a:lnTo>
                  <a:pt x="9452" y="1984"/>
                </a:lnTo>
                <a:lnTo>
                  <a:pt x="8990" y="2446"/>
                </a:lnTo>
                <a:lnTo>
                  <a:pt x="7862" y="1318"/>
                </a:lnTo>
                <a:lnTo>
                  <a:pt x="8324" y="856"/>
                </a:lnTo>
                <a:close/>
                <a:moveTo>
                  <a:pt x="7288" y="1873"/>
                </a:moveTo>
                <a:lnTo>
                  <a:pt x="8416" y="3001"/>
                </a:lnTo>
                <a:lnTo>
                  <a:pt x="2849" y="8588"/>
                </a:lnTo>
                <a:lnTo>
                  <a:pt x="1702" y="7459"/>
                </a:lnTo>
                <a:lnTo>
                  <a:pt x="7288" y="1873"/>
                </a:lnTo>
                <a:close/>
                <a:moveTo>
                  <a:pt x="1295" y="8199"/>
                </a:moveTo>
                <a:lnTo>
                  <a:pt x="2109" y="9013"/>
                </a:lnTo>
                <a:lnTo>
                  <a:pt x="1054" y="9235"/>
                </a:lnTo>
                <a:lnTo>
                  <a:pt x="1295" y="8199"/>
                </a:lnTo>
                <a:close/>
                <a:moveTo>
                  <a:pt x="8296" y="0"/>
                </a:moveTo>
                <a:cubicBezTo>
                  <a:pt x="8111" y="0"/>
                  <a:pt x="7926" y="69"/>
                  <a:pt x="7788" y="208"/>
                </a:cubicBezTo>
                <a:lnTo>
                  <a:pt x="1036" y="6941"/>
                </a:lnTo>
                <a:cubicBezTo>
                  <a:pt x="832" y="7163"/>
                  <a:pt x="666" y="7404"/>
                  <a:pt x="573" y="7718"/>
                </a:cubicBezTo>
                <a:lnTo>
                  <a:pt x="573" y="7737"/>
                </a:lnTo>
                <a:lnTo>
                  <a:pt x="0" y="10308"/>
                </a:lnTo>
                <a:lnTo>
                  <a:pt x="0" y="10308"/>
                </a:lnTo>
                <a:lnTo>
                  <a:pt x="2553" y="9734"/>
                </a:lnTo>
                <a:lnTo>
                  <a:pt x="2590" y="9734"/>
                </a:lnTo>
                <a:cubicBezTo>
                  <a:pt x="2867" y="9642"/>
                  <a:pt x="3145" y="9475"/>
                  <a:pt x="3348" y="9272"/>
                </a:cubicBezTo>
                <a:lnTo>
                  <a:pt x="10100" y="2520"/>
                </a:lnTo>
                <a:cubicBezTo>
                  <a:pt x="10229" y="2372"/>
                  <a:pt x="10303" y="2187"/>
                  <a:pt x="10303" y="2002"/>
                </a:cubicBezTo>
                <a:cubicBezTo>
                  <a:pt x="10303" y="1799"/>
                  <a:pt x="10211" y="1614"/>
                  <a:pt x="10081" y="1466"/>
                </a:cubicBezTo>
                <a:lnTo>
                  <a:pt x="8805" y="208"/>
                </a:lnTo>
                <a:cubicBezTo>
                  <a:pt x="8666" y="69"/>
                  <a:pt x="8481" y="0"/>
                  <a:pt x="82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4" name="Google Shape;264;p2"/>
          <p:cNvGrpSpPr/>
          <p:nvPr/>
        </p:nvGrpSpPr>
        <p:grpSpPr>
          <a:xfrm flipH="1">
            <a:off x="236125" y="308225"/>
            <a:ext cx="327600" cy="327600"/>
            <a:chOff x="796675" y="2752525"/>
            <a:chExt cx="327600" cy="327600"/>
          </a:xfrm>
        </p:grpSpPr>
        <p:sp>
          <p:nvSpPr>
            <p:cNvPr id="265" name="Google Shape;265;p2"/>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grpSp>
        <p:nvGrpSpPr>
          <p:cNvPr id="604" name="Google Shape;604;p20"/>
          <p:cNvGrpSpPr/>
          <p:nvPr/>
        </p:nvGrpSpPr>
        <p:grpSpPr>
          <a:xfrm>
            <a:off x="203115" y="40635"/>
            <a:ext cx="5680594" cy="655989"/>
            <a:chOff x="883425" y="1138975"/>
            <a:chExt cx="3925502" cy="1525200"/>
          </a:xfrm>
        </p:grpSpPr>
        <p:sp>
          <p:nvSpPr>
            <p:cNvPr id="605" name="Google Shape;605;p20"/>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6" name="Google Shape;606;p20"/>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sp>
        <p:nvSpPr>
          <p:cNvPr id="607" name="Google Shape;607;p20"/>
          <p:cNvSpPr txBox="1"/>
          <p:nvPr>
            <p:ph idx="1" type="subTitle"/>
          </p:nvPr>
        </p:nvSpPr>
        <p:spPr>
          <a:xfrm>
            <a:off x="6886325" y="1342750"/>
            <a:ext cx="2099700" cy="198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300"/>
              <a:buNone/>
            </a:pPr>
            <a:r>
              <a:rPr lang="en" sz="800"/>
              <a:t>Danh mục cool_stuff đứng đầu những danh mục có đơn hàng sản phẩm bị hủy theo doanh số, năm 2018 cao gấp đôi 2017. Tuy số lượng đơn cool_stuff bị hủy tương đối  ít nhưng giá trị trung bình rất cao.</a:t>
            </a:r>
            <a:endParaRPr sz="800"/>
          </a:p>
          <a:p>
            <a:pPr indent="0" lvl="0" marL="0" rtl="0" algn="l">
              <a:lnSpc>
                <a:spcPct val="150000"/>
              </a:lnSpc>
              <a:spcBef>
                <a:spcPts val="0"/>
              </a:spcBef>
              <a:spcAft>
                <a:spcPts val="0"/>
              </a:spcAft>
              <a:buSzPts val="1300"/>
              <a:buNone/>
            </a:pPr>
            <a:r>
              <a:t/>
            </a:r>
            <a:endParaRPr sz="800"/>
          </a:p>
          <a:p>
            <a:pPr indent="0" lvl="0" marL="0" rtl="0" algn="l">
              <a:lnSpc>
                <a:spcPct val="150000"/>
              </a:lnSpc>
              <a:spcBef>
                <a:spcPts val="0"/>
              </a:spcBef>
              <a:spcAft>
                <a:spcPts val="0"/>
              </a:spcAft>
              <a:buSzPts val="1300"/>
              <a:buNone/>
            </a:pPr>
            <a:r>
              <a:rPr lang="en" sz="800"/>
              <a:t>Danh mục watches_gifts cũng có mặt trong top những danh mục có đơn hàng sản phẩm bị canceled</a:t>
            </a:r>
            <a:endParaRPr sz="800"/>
          </a:p>
        </p:txBody>
      </p:sp>
      <p:grpSp>
        <p:nvGrpSpPr>
          <p:cNvPr id="608" name="Google Shape;608;p20"/>
          <p:cNvGrpSpPr/>
          <p:nvPr/>
        </p:nvGrpSpPr>
        <p:grpSpPr>
          <a:xfrm flipH="1">
            <a:off x="236125" y="308225"/>
            <a:ext cx="327600" cy="327600"/>
            <a:chOff x="796675" y="2752525"/>
            <a:chExt cx="327600" cy="327600"/>
          </a:xfrm>
        </p:grpSpPr>
        <p:sp>
          <p:nvSpPr>
            <p:cNvPr id="609" name="Google Shape;609;p20"/>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20"/>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1" name="Google Shape;611;p20"/>
          <p:cNvGrpSpPr/>
          <p:nvPr/>
        </p:nvGrpSpPr>
        <p:grpSpPr>
          <a:xfrm>
            <a:off x="5447174" y="308223"/>
            <a:ext cx="327600" cy="327600"/>
            <a:chOff x="4561299" y="535473"/>
            <a:chExt cx="327600" cy="327600"/>
          </a:xfrm>
        </p:grpSpPr>
        <p:sp>
          <p:nvSpPr>
            <p:cNvPr id="612" name="Google Shape;612;p20"/>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20"/>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614" name="Google Shape;614;p20"/>
          <p:cNvSpPr txBox="1"/>
          <p:nvPr>
            <p:ph type="title"/>
          </p:nvPr>
        </p:nvSpPr>
        <p:spPr>
          <a:xfrm>
            <a:off x="647650" y="308225"/>
            <a:ext cx="23886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Canceled orders</a:t>
            </a:r>
            <a:endParaRPr/>
          </a:p>
        </p:txBody>
      </p:sp>
      <p:pic>
        <p:nvPicPr>
          <p:cNvPr id="615" name="Google Shape;615;p20"/>
          <p:cNvPicPr preferRelativeResize="0"/>
          <p:nvPr/>
        </p:nvPicPr>
        <p:blipFill rotWithShape="1">
          <a:blip r:embed="rId3">
            <a:alphaModFix/>
          </a:blip>
          <a:srcRect b="0" l="0" r="0" t="0"/>
          <a:stretch/>
        </p:blipFill>
        <p:spPr>
          <a:xfrm>
            <a:off x="269704" y="835575"/>
            <a:ext cx="1388037" cy="383928"/>
          </a:xfrm>
          <a:prstGeom prst="rect">
            <a:avLst/>
          </a:prstGeom>
          <a:noFill/>
          <a:ln>
            <a:noFill/>
          </a:ln>
        </p:spPr>
      </p:pic>
      <p:pic>
        <p:nvPicPr>
          <p:cNvPr id="616" name="Google Shape;616;p20"/>
          <p:cNvPicPr preferRelativeResize="0"/>
          <p:nvPr/>
        </p:nvPicPr>
        <p:blipFill rotWithShape="1">
          <a:blip r:embed="rId4">
            <a:alphaModFix/>
          </a:blip>
          <a:srcRect b="0" l="0" r="0" t="0"/>
          <a:stretch/>
        </p:blipFill>
        <p:spPr>
          <a:xfrm>
            <a:off x="269700" y="2771000"/>
            <a:ext cx="3493626" cy="1645200"/>
          </a:xfrm>
          <a:prstGeom prst="rect">
            <a:avLst/>
          </a:prstGeom>
          <a:noFill/>
          <a:ln>
            <a:noFill/>
          </a:ln>
        </p:spPr>
      </p:pic>
      <p:pic>
        <p:nvPicPr>
          <p:cNvPr id="617" name="Google Shape;617;p20"/>
          <p:cNvPicPr preferRelativeResize="0"/>
          <p:nvPr/>
        </p:nvPicPr>
        <p:blipFill rotWithShape="1">
          <a:blip r:embed="rId5">
            <a:alphaModFix/>
          </a:blip>
          <a:srcRect b="0" l="0" r="0" t="0"/>
          <a:stretch/>
        </p:blipFill>
        <p:spPr>
          <a:xfrm>
            <a:off x="3886925" y="1342762"/>
            <a:ext cx="2965525" cy="2495725"/>
          </a:xfrm>
          <a:prstGeom prst="rect">
            <a:avLst/>
          </a:prstGeom>
          <a:noFill/>
          <a:ln>
            <a:noFill/>
          </a:ln>
        </p:spPr>
      </p:pic>
      <p:pic>
        <p:nvPicPr>
          <p:cNvPr id="618" name="Google Shape;618;p20"/>
          <p:cNvPicPr preferRelativeResize="0"/>
          <p:nvPr/>
        </p:nvPicPr>
        <p:blipFill rotWithShape="1">
          <a:blip r:embed="rId6">
            <a:alphaModFix/>
          </a:blip>
          <a:srcRect b="0" l="0" r="0" t="0"/>
          <a:stretch/>
        </p:blipFill>
        <p:spPr>
          <a:xfrm>
            <a:off x="3886931" y="3950017"/>
            <a:ext cx="2965525" cy="318208"/>
          </a:xfrm>
          <a:prstGeom prst="rect">
            <a:avLst/>
          </a:prstGeom>
          <a:noFill/>
          <a:ln>
            <a:noFill/>
          </a:ln>
        </p:spPr>
      </p:pic>
      <p:pic>
        <p:nvPicPr>
          <p:cNvPr id="619" name="Google Shape;619;p20"/>
          <p:cNvPicPr preferRelativeResize="0"/>
          <p:nvPr/>
        </p:nvPicPr>
        <p:blipFill rotWithShape="1">
          <a:blip r:embed="rId7">
            <a:alphaModFix/>
          </a:blip>
          <a:srcRect b="0" l="0" r="0" t="0"/>
          <a:stretch/>
        </p:blipFill>
        <p:spPr>
          <a:xfrm>
            <a:off x="269700" y="1342750"/>
            <a:ext cx="3493625" cy="1305000"/>
          </a:xfrm>
          <a:prstGeom prst="rect">
            <a:avLst/>
          </a:prstGeom>
          <a:noFill/>
          <a:ln>
            <a:noFill/>
          </a:ln>
        </p:spPr>
      </p:pic>
      <p:grpSp>
        <p:nvGrpSpPr>
          <p:cNvPr id="620" name="Google Shape;620;p20"/>
          <p:cNvGrpSpPr/>
          <p:nvPr/>
        </p:nvGrpSpPr>
        <p:grpSpPr>
          <a:xfrm>
            <a:off x="1752041" y="886714"/>
            <a:ext cx="326379" cy="281644"/>
            <a:chOff x="6617563" y="3340650"/>
            <a:chExt cx="257600" cy="222450"/>
          </a:xfrm>
        </p:grpSpPr>
        <p:sp>
          <p:nvSpPr>
            <p:cNvPr id="621" name="Google Shape;621;p20"/>
            <p:cNvSpPr/>
            <p:nvPr/>
          </p:nvSpPr>
          <p:spPr>
            <a:xfrm>
              <a:off x="6617563" y="3341125"/>
              <a:ext cx="85100" cy="141050"/>
            </a:xfrm>
            <a:custGeom>
              <a:rect b="b" l="l" r="r" t="t"/>
              <a:pathLst>
                <a:path extrusionOk="0" h="5642" w="3404">
                  <a:moveTo>
                    <a:pt x="2812" y="0"/>
                  </a:moveTo>
                  <a:lnTo>
                    <a:pt x="0" y="2830"/>
                  </a:lnTo>
                  <a:lnTo>
                    <a:pt x="2812" y="5642"/>
                  </a:lnTo>
                  <a:lnTo>
                    <a:pt x="3404" y="5068"/>
                  </a:lnTo>
                  <a:lnTo>
                    <a:pt x="1128" y="2830"/>
                  </a:lnTo>
                  <a:lnTo>
                    <a:pt x="3404" y="555"/>
                  </a:lnTo>
                  <a:lnTo>
                    <a:pt x="28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20"/>
            <p:cNvSpPr/>
            <p:nvPr/>
          </p:nvSpPr>
          <p:spPr>
            <a:xfrm>
              <a:off x="6666563" y="3340650"/>
              <a:ext cx="208600" cy="222450"/>
            </a:xfrm>
            <a:custGeom>
              <a:rect b="b" l="l" r="r" t="t"/>
              <a:pathLst>
                <a:path extrusionOk="0" h="8898" w="8344">
                  <a:moveTo>
                    <a:pt x="2831" y="1"/>
                  </a:moveTo>
                  <a:lnTo>
                    <a:pt x="1" y="2849"/>
                  </a:lnTo>
                  <a:lnTo>
                    <a:pt x="2831" y="5661"/>
                  </a:lnTo>
                  <a:lnTo>
                    <a:pt x="3404" y="5087"/>
                  </a:lnTo>
                  <a:lnTo>
                    <a:pt x="1555" y="3238"/>
                  </a:lnTo>
                  <a:lnTo>
                    <a:pt x="4551" y="3238"/>
                  </a:lnTo>
                  <a:cubicBezTo>
                    <a:pt x="6198" y="3238"/>
                    <a:pt x="7548" y="4569"/>
                    <a:pt x="7548" y="6216"/>
                  </a:cubicBezTo>
                  <a:cubicBezTo>
                    <a:pt x="7548" y="6974"/>
                    <a:pt x="7141" y="7640"/>
                    <a:pt x="6826" y="8065"/>
                  </a:cubicBezTo>
                  <a:lnTo>
                    <a:pt x="6568" y="8380"/>
                  </a:lnTo>
                  <a:lnTo>
                    <a:pt x="7196" y="8898"/>
                  </a:lnTo>
                  <a:lnTo>
                    <a:pt x="7455" y="8565"/>
                  </a:lnTo>
                  <a:cubicBezTo>
                    <a:pt x="7862" y="8065"/>
                    <a:pt x="8343" y="7233"/>
                    <a:pt x="8343" y="6234"/>
                  </a:cubicBezTo>
                  <a:cubicBezTo>
                    <a:pt x="8343" y="4144"/>
                    <a:pt x="6641" y="2424"/>
                    <a:pt x="4551" y="2424"/>
                  </a:cubicBezTo>
                  <a:lnTo>
                    <a:pt x="1555" y="2424"/>
                  </a:lnTo>
                  <a:lnTo>
                    <a:pt x="3404" y="574"/>
                  </a:lnTo>
                  <a:lnTo>
                    <a:pt x="283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grpSp>
        <p:nvGrpSpPr>
          <p:cNvPr id="627" name="Google Shape;627;p21"/>
          <p:cNvGrpSpPr/>
          <p:nvPr/>
        </p:nvGrpSpPr>
        <p:grpSpPr>
          <a:xfrm>
            <a:off x="203115" y="40635"/>
            <a:ext cx="5680594" cy="655989"/>
            <a:chOff x="883425" y="1138975"/>
            <a:chExt cx="3925502" cy="1525200"/>
          </a:xfrm>
        </p:grpSpPr>
        <p:sp>
          <p:nvSpPr>
            <p:cNvPr id="628" name="Google Shape;628;p21"/>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29" name="Google Shape;629;p21"/>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grpSp>
        <p:nvGrpSpPr>
          <p:cNvPr id="630" name="Google Shape;630;p21"/>
          <p:cNvGrpSpPr/>
          <p:nvPr/>
        </p:nvGrpSpPr>
        <p:grpSpPr>
          <a:xfrm flipH="1">
            <a:off x="236125" y="308225"/>
            <a:ext cx="327600" cy="327600"/>
            <a:chOff x="796675" y="2752525"/>
            <a:chExt cx="327600" cy="327600"/>
          </a:xfrm>
        </p:grpSpPr>
        <p:sp>
          <p:nvSpPr>
            <p:cNvPr id="631" name="Google Shape;631;p21"/>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21"/>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3" name="Google Shape;633;p21"/>
          <p:cNvGrpSpPr/>
          <p:nvPr/>
        </p:nvGrpSpPr>
        <p:grpSpPr>
          <a:xfrm>
            <a:off x="5487299" y="308223"/>
            <a:ext cx="327600" cy="327600"/>
            <a:chOff x="4561299" y="535473"/>
            <a:chExt cx="327600" cy="327600"/>
          </a:xfrm>
        </p:grpSpPr>
        <p:sp>
          <p:nvSpPr>
            <p:cNvPr id="634" name="Google Shape;634;p21"/>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21"/>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636" name="Google Shape;636;p21"/>
          <p:cNvSpPr txBox="1"/>
          <p:nvPr>
            <p:ph type="title"/>
          </p:nvPr>
        </p:nvSpPr>
        <p:spPr>
          <a:xfrm>
            <a:off x="647650" y="308225"/>
            <a:ext cx="23886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Canceled orders</a:t>
            </a:r>
            <a:endParaRPr/>
          </a:p>
        </p:txBody>
      </p:sp>
      <p:pic>
        <p:nvPicPr>
          <p:cNvPr id="637" name="Google Shape;637;p21"/>
          <p:cNvPicPr preferRelativeResize="0"/>
          <p:nvPr/>
        </p:nvPicPr>
        <p:blipFill rotWithShape="1">
          <a:blip r:embed="rId3">
            <a:alphaModFix/>
          </a:blip>
          <a:srcRect b="0" l="0" r="0" t="0"/>
          <a:stretch/>
        </p:blipFill>
        <p:spPr>
          <a:xfrm>
            <a:off x="460026" y="838000"/>
            <a:ext cx="711050" cy="4167025"/>
          </a:xfrm>
          <a:prstGeom prst="rect">
            <a:avLst/>
          </a:prstGeom>
          <a:noFill/>
          <a:ln>
            <a:noFill/>
          </a:ln>
        </p:spPr>
      </p:pic>
      <p:pic>
        <p:nvPicPr>
          <p:cNvPr id="638" name="Google Shape;638;p21"/>
          <p:cNvPicPr preferRelativeResize="0"/>
          <p:nvPr/>
        </p:nvPicPr>
        <p:blipFill rotWithShape="1">
          <a:blip r:embed="rId4">
            <a:alphaModFix/>
          </a:blip>
          <a:srcRect b="0" l="0" r="0" t="0"/>
          <a:stretch/>
        </p:blipFill>
        <p:spPr>
          <a:xfrm>
            <a:off x="1491401" y="2888800"/>
            <a:ext cx="1771650" cy="866775"/>
          </a:xfrm>
          <a:prstGeom prst="rect">
            <a:avLst/>
          </a:prstGeom>
          <a:noFill/>
          <a:ln>
            <a:noFill/>
          </a:ln>
        </p:spPr>
      </p:pic>
      <p:sp>
        <p:nvSpPr>
          <p:cNvPr id="639" name="Google Shape;639;p21"/>
          <p:cNvSpPr txBox="1"/>
          <p:nvPr/>
        </p:nvSpPr>
        <p:spPr>
          <a:xfrm>
            <a:off x="1372350" y="3790125"/>
            <a:ext cx="5785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Sử dụng python nltk để đếm tần suất xuất hiện số từ khóa từ những đơn hàng bị hủy</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Sau đó dử dụng sklearn để phân loại bình luận</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grpSp>
        <p:nvGrpSpPr>
          <p:cNvPr id="644" name="Google Shape;644;p22"/>
          <p:cNvGrpSpPr/>
          <p:nvPr/>
        </p:nvGrpSpPr>
        <p:grpSpPr>
          <a:xfrm>
            <a:off x="203115" y="40635"/>
            <a:ext cx="5680594" cy="655989"/>
            <a:chOff x="883425" y="1138975"/>
            <a:chExt cx="3925502" cy="1525200"/>
          </a:xfrm>
        </p:grpSpPr>
        <p:sp>
          <p:nvSpPr>
            <p:cNvPr id="645" name="Google Shape;645;p22"/>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46" name="Google Shape;646;p22"/>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grpSp>
        <p:nvGrpSpPr>
          <p:cNvPr id="647" name="Google Shape;647;p22"/>
          <p:cNvGrpSpPr/>
          <p:nvPr/>
        </p:nvGrpSpPr>
        <p:grpSpPr>
          <a:xfrm flipH="1">
            <a:off x="236125" y="308225"/>
            <a:ext cx="327600" cy="327600"/>
            <a:chOff x="796675" y="2752525"/>
            <a:chExt cx="327600" cy="327600"/>
          </a:xfrm>
        </p:grpSpPr>
        <p:sp>
          <p:nvSpPr>
            <p:cNvPr id="648" name="Google Shape;648;p22"/>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22"/>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0" name="Google Shape;650;p22"/>
          <p:cNvGrpSpPr/>
          <p:nvPr/>
        </p:nvGrpSpPr>
        <p:grpSpPr>
          <a:xfrm>
            <a:off x="5487299" y="308223"/>
            <a:ext cx="327600" cy="327600"/>
            <a:chOff x="4561299" y="535473"/>
            <a:chExt cx="327600" cy="327600"/>
          </a:xfrm>
        </p:grpSpPr>
        <p:sp>
          <p:nvSpPr>
            <p:cNvPr id="651" name="Google Shape;651;p22"/>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22"/>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653" name="Google Shape;653;p22"/>
          <p:cNvSpPr txBox="1"/>
          <p:nvPr>
            <p:ph type="title"/>
          </p:nvPr>
        </p:nvSpPr>
        <p:spPr>
          <a:xfrm>
            <a:off x="647650" y="308225"/>
            <a:ext cx="23886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Canceled orders</a:t>
            </a:r>
            <a:endParaRPr/>
          </a:p>
        </p:txBody>
      </p:sp>
      <p:pic>
        <p:nvPicPr>
          <p:cNvPr id="654" name="Google Shape;654;p22"/>
          <p:cNvPicPr preferRelativeResize="0"/>
          <p:nvPr/>
        </p:nvPicPr>
        <p:blipFill rotWithShape="1">
          <a:blip r:embed="rId3">
            <a:alphaModFix/>
          </a:blip>
          <a:srcRect b="0" l="0" r="0" t="0"/>
          <a:stretch/>
        </p:blipFill>
        <p:spPr>
          <a:xfrm>
            <a:off x="152400" y="750675"/>
            <a:ext cx="8839203" cy="1283402"/>
          </a:xfrm>
          <a:prstGeom prst="rect">
            <a:avLst/>
          </a:prstGeom>
          <a:noFill/>
          <a:ln>
            <a:noFill/>
          </a:ln>
        </p:spPr>
      </p:pic>
      <p:pic>
        <p:nvPicPr>
          <p:cNvPr id="655" name="Google Shape;655;p22"/>
          <p:cNvPicPr preferRelativeResize="0"/>
          <p:nvPr/>
        </p:nvPicPr>
        <p:blipFill rotWithShape="1">
          <a:blip r:embed="rId4">
            <a:alphaModFix/>
          </a:blip>
          <a:srcRect b="0" l="0" r="0" t="0"/>
          <a:stretch/>
        </p:blipFill>
        <p:spPr>
          <a:xfrm>
            <a:off x="152400" y="2148925"/>
            <a:ext cx="8795550" cy="2026675"/>
          </a:xfrm>
          <a:prstGeom prst="rect">
            <a:avLst/>
          </a:prstGeom>
          <a:noFill/>
          <a:ln>
            <a:noFill/>
          </a:ln>
        </p:spPr>
      </p:pic>
      <p:sp>
        <p:nvSpPr>
          <p:cNvPr id="656" name="Google Shape;656;p22"/>
          <p:cNvSpPr txBox="1"/>
          <p:nvPr/>
        </p:nvSpPr>
        <p:spPr>
          <a:xfrm>
            <a:off x="1380350" y="2335750"/>
            <a:ext cx="342600" cy="9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erriweather"/>
              <a:ea typeface="Merriweather"/>
              <a:cs typeface="Merriweather"/>
              <a:sym typeface="Merriweather"/>
            </a:endParaRPr>
          </a:p>
        </p:txBody>
      </p:sp>
      <p:sp>
        <p:nvSpPr>
          <p:cNvPr id="657" name="Google Shape;657;p22"/>
          <p:cNvSpPr/>
          <p:nvPr/>
        </p:nvSpPr>
        <p:spPr>
          <a:xfrm>
            <a:off x="1562125" y="2359000"/>
            <a:ext cx="379800" cy="115200"/>
          </a:xfrm>
          <a:prstGeom prst="roundRect">
            <a:avLst>
              <a:gd fmla="val 16667"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58" name="Google Shape;658;p22"/>
          <p:cNvSpPr/>
          <p:nvPr/>
        </p:nvSpPr>
        <p:spPr>
          <a:xfrm>
            <a:off x="2094425" y="2696200"/>
            <a:ext cx="363600" cy="115200"/>
          </a:xfrm>
          <a:prstGeom prst="roundRect">
            <a:avLst>
              <a:gd fmla="val 16667"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59" name="Google Shape;659;p22"/>
          <p:cNvSpPr/>
          <p:nvPr/>
        </p:nvSpPr>
        <p:spPr>
          <a:xfrm>
            <a:off x="5340450" y="2870175"/>
            <a:ext cx="621300" cy="115200"/>
          </a:xfrm>
          <a:prstGeom prst="roundRect">
            <a:avLst>
              <a:gd fmla="val 16667" name="adj"/>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60" name="Google Shape;660;p22"/>
          <p:cNvSpPr/>
          <p:nvPr/>
        </p:nvSpPr>
        <p:spPr>
          <a:xfrm>
            <a:off x="1697725" y="953025"/>
            <a:ext cx="731100" cy="115200"/>
          </a:xfrm>
          <a:prstGeom prst="roundRect">
            <a:avLst>
              <a:gd fmla="val 16667" name="adj"/>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61" name="Google Shape;661;p22"/>
          <p:cNvSpPr/>
          <p:nvPr/>
        </p:nvSpPr>
        <p:spPr>
          <a:xfrm>
            <a:off x="4916775" y="1045425"/>
            <a:ext cx="417000" cy="115200"/>
          </a:xfrm>
          <a:prstGeom prst="roundRect">
            <a:avLst>
              <a:gd fmla="val 16667"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62" name="Google Shape;662;p22"/>
          <p:cNvSpPr/>
          <p:nvPr/>
        </p:nvSpPr>
        <p:spPr>
          <a:xfrm>
            <a:off x="1267875" y="1148450"/>
            <a:ext cx="304800" cy="115200"/>
          </a:xfrm>
          <a:prstGeom prst="roundRect">
            <a:avLst>
              <a:gd fmla="val 16667" name="adj"/>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63" name="Google Shape;663;p22"/>
          <p:cNvSpPr/>
          <p:nvPr/>
        </p:nvSpPr>
        <p:spPr>
          <a:xfrm>
            <a:off x="3036250" y="1263650"/>
            <a:ext cx="866700" cy="115200"/>
          </a:xfrm>
          <a:prstGeom prst="roundRect">
            <a:avLst>
              <a:gd fmla="val 16667" name="adj"/>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64" name="Google Shape;664;p22"/>
          <p:cNvSpPr/>
          <p:nvPr/>
        </p:nvSpPr>
        <p:spPr>
          <a:xfrm>
            <a:off x="1755100" y="1347875"/>
            <a:ext cx="417000" cy="1152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65" name="Google Shape;665;p22"/>
          <p:cNvSpPr/>
          <p:nvPr/>
        </p:nvSpPr>
        <p:spPr>
          <a:xfrm>
            <a:off x="1217175" y="1456775"/>
            <a:ext cx="583200" cy="115200"/>
          </a:xfrm>
          <a:prstGeom prst="roundRect">
            <a:avLst>
              <a:gd fmla="val 16667"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66" name="Google Shape;666;p22"/>
          <p:cNvSpPr/>
          <p:nvPr/>
        </p:nvSpPr>
        <p:spPr>
          <a:xfrm>
            <a:off x="1341975" y="1626200"/>
            <a:ext cx="531000" cy="115200"/>
          </a:xfrm>
          <a:prstGeom prst="roundRect">
            <a:avLst>
              <a:gd fmla="val 16667"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67" name="Google Shape;667;p22"/>
          <p:cNvSpPr/>
          <p:nvPr/>
        </p:nvSpPr>
        <p:spPr>
          <a:xfrm>
            <a:off x="1562125" y="1748400"/>
            <a:ext cx="555000" cy="115200"/>
          </a:xfrm>
          <a:prstGeom prst="roundRect">
            <a:avLst>
              <a:gd fmla="val 16667" name="adj"/>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68" name="Google Shape;668;p22"/>
          <p:cNvSpPr/>
          <p:nvPr/>
        </p:nvSpPr>
        <p:spPr>
          <a:xfrm>
            <a:off x="3004525" y="1815375"/>
            <a:ext cx="583200" cy="115200"/>
          </a:xfrm>
          <a:prstGeom prst="roundRect">
            <a:avLst>
              <a:gd fmla="val 16667"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69" name="Google Shape;669;p22"/>
          <p:cNvSpPr/>
          <p:nvPr/>
        </p:nvSpPr>
        <p:spPr>
          <a:xfrm>
            <a:off x="1101925" y="2596750"/>
            <a:ext cx="304800" cy="115200"/>
          </a:xfrm>
          <a:prstGeom prst="roundRect">
            <a:avLst>
              <a:gd fmla="val 16667" name="adj"/>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70" name="Google Shape;670;p22"/>
          <p:cNvSpPr/>
          <p:nvPr/>
        </p:nvSpPr>
        <p:spPr>
          <a:xfrm>
            <a:off x="2123825" y="2789250"/>
            <a:ext cx="442200" cy="115200"/>
          </a:xfrm>
          <a:prstGeom prst="roundRect">
            <a:avLst>
              <a:gd fmla="val 16667" name="adj"/>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71" name="Google Shape;671;p22"/>
          <p:cNvSpPr/>
          <p:nvPr/>
        </p:nvSpPr>
        <p:spPr>
          <a:xfrm>
            <a:off x="2428825" y="2969125"/>
            <a:ext cx="475500" cy="1152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72" name="Google Shape;672;p22"/>
          <p:cNvSpPr/>
          <p:nvPr/>
        </p:nvSpPr>
        <p:spPr>
          <a:xfrm>
            <a:off x="1064425" y="3067875"/>
            <a:ext cx="379800" cy="115200"/>
          </a:xfrm>
          <a:prstGeom prst="roundRect">
            <a:avLst>
              <a:gd fmla="val 16667"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73" name="Google Shape;673;p22"/>
          <p:cNvSpPr/>
          <p:nvPr/>
        </p:nvSpPr>
        <p:spPr>
          <a:xfrm>
            <a:off x="1546075" y="3160125"/>
            <a:ext cx="209100" cy="115200"/>
          </a:xfrm>
          <a:prstGeom prst="roundRect">
            <a:avLst>
              <a:gd fmla="val 16667"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74" name="Google Shape;674;p22"/>
          <p:cNvSpPr/>
          <p:nvPr/>
        </p:nvSpPr>
        <p:spPr>
          <a:xfrm>
            <a:off x="1267875" y="3323050"/>
            <a:ext cx="379800" cy="115200"/>
          </a:xfrm>
          <a:prstGeom prst="roundRect">
            <a:avLst>
              <a:gd fmla="val 16667"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75" name="Google Shape;675;p22"/>
          <p:cNvSpPr/>
          <p:nvPr/>
        </p:nvSpPr>
        <p:spPr>
          <a:xfrm>
            <a:off x="1341975" y="3422800"/>
            <a:ext cx="379800" cy="115200"/>
          </a:xfrm>
          <a:prstGeom prst="roundRect">
            <a:avLst>
              <a:gd fmla="val 16667"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76" name="Google Shape;676;p22"/>
          <p:cNvSpPr/>
          <p:nvPr/>
        </p:nvSpPr>
        <p:spPr>
          <a:xfrm>
            <a:off x="1406725" y="3526625"/>
            <a:ext cx="393600" cy="84900"/>
          </a:xfrm>
          <a:prstGeom prst="roundRect">
            <a:avLst>
              <a:gd fmla="val 16667"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77" name="Google Shape;677;p22"/>
          <p:cNvSpPr/>
          <p:nvPr/>
        </p:nvSpPr>
        <p:spPr>
          <a:xfrm>
            <a:off x="2219025" y="3600800"/>
            <a:ext cx="393600" cy="115200"/>
          </a:xfrm>
          <a:prstGeom prst="roundRect">
            <a:avLst>
              <a:gd fmla="val 16667" name="adj"/>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78" name="Google Shape;678;p22"/>
          <p:cNvSpPr/>
          <p:nvPr/>
        </p:nvSpPr>
        <p:spPr>
          <a:xfrm>
            <a:off x="1311975" y="3724125"/>
            <a:ext cx="475500" cy="84900"/>
          </a:xfrm>
          <a:prstGeom prst="roundRect">
            <a:avLst>
              <a:gd fmla="val 16667"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79" name="Google Shape;679;p22"/>
          <p:cNvSpPr/>
          <p:nvPr/>
        </p:nvSpPr>
        <p:spPr>
          <a:xfrm>
            <a:off x="1725850" y="3789475"/>
            <a:ext cx="393600" cy="1152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80" name="Google Shape;680;p22"/>
          <p:cNvSpPr/>
          <p:nvPr/>
        </p:nvSpPr>
        <p:spPr>
          <a:xfrm>
            <a:off x="1199175" y="3888950"/>
            <a:ext cx="629400" cy="115200"/>
          </a:xfrm>
          <a:prstGeom prst="roundRect">
            <a:avLst>
              <a:gd fmla="val 16667" name="adj"/>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81" name="Google Shape;681;p22"/>
          <p:cNvSpPr/>
          <p:nvPr/>
        </p:nvSpPr>
        <p:spPr>
          <a:xfrm>
            <a:off x="2891875" y="3959800"/>
            <a:ext cx="1011000" cy="115200"/>
          </a:xfrm>
          <a:prstGeom prst="roundRect">
            <a:avLst>
              <a:gd fmla="val 16667" name="adj"/>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a:ea typeface="Merriweather"/>
              <a:cs typeface="Merriweather"/>
              <a:sym typeface="Merriweather"/>
            </a:endParaRPr>
          </a:p>
        </p:txBody>
      </p:sp>
      <p:sp>
        <p:nvSpPr>
          <p:cNvPr id="682" name="Google Shape;682;p22"/>
          <p:cNvSpPr txBox="1"/>
          <p:nvPr>
            <p:ph idx="1" type="subTitle"/>
          </p:nvPr>
        </p:nvSpPr>
        <p:spPr>
          <a:xfrm>
            <a:off x="335500" y="4175600"/>
            <a:ext cx="5848500" cy="481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800"/>
              <a:t>Thật vậy 4 nhóm chính</a:t>
            </a:r>
            <a:endParaRPr sz="800"/>
          </a:p>
          <a:p>
            <a:pPr indent="0" lvl="0" marL="0" rtl="0" algn="l">
              <a:lnSpc>
                <a:spcPct val="150000"/>
              </a:lnSpc>
              <a:spcBef>
                <a:spcPts val="0"/>
              </a:spcBef>
              <a:spcAft>
                <a:spcPts val="0"/>
              </a:spcAft>
              <a:buClr>
                <a:schemeClr val="dk1"/>
              </a:buClr>
              <a:buSzPts val="1100"/>
              <a:buFont typeface="Arial"/>
              <a:buNone/>
            </a:pPr>
            <a:r>
              <a:rPr lang="en" sz="800"/>
              <a:t>Thời gian vận chuyển &gt; Không có sản phẩm &gt; chủ quan chăm sóc khách hàng &gt; Hư hại trong lúc vận chuyển</a:t>
            </a:r>
            <a:endParaRPr sz="800"/>
          </a:p>
          <a:p>
            <a:pPr indent="0" lvl="0" marL="0" rtl="0" algn="l">
              <a:lnSpc>
                <a:spcPct val="150000"/>
              </a:lnSpc>
              <a:spcBef>
                <a:spcPts val="0"/>
              </a:spcBef>
              <a:spcAft>
                <a:spcPts val="0"/>
              </a:spcAft>
              <a:buClr>
                <a:schemeClr val="dk1"/>
              </a:buClr>
              <a:buSzPts val="1100"/>
              <a:buFont typeface="Arial"/>
              <a:buNone/>
            </a:pPr>
            <a:r>
              <a:t/>
            </a:r>
            <a:endParaRPr sz="800"/>
          </a:p>
          <a:p>
            <a:pPr indent="0" lvl="0" marL="0" rtl="0" algn="l">
              <a:lnSpc>
                <a:spcPct val="150000"/>
              </a:lnSpc>
              <a:spcBef>
                <a:spcPts val="0"/>
              </a:spcBef>
              <a:spcAft>
                <a:spcPts val="0"/>
              </a:spcAft>
              <a:buClr>
                <a:schemeClr val="dk1"/>
              </a:buClr>
              <a:buSzPts val="1100"/>
              <a:buFont typeface="Arial"/>
              <a:buNone/>
            </a:pPr>
            <a:r>
              <a:t/>
            </a:r>
            <a:endParaRPr sz="800"/>
          </a:p>
          <a:p>
            <a:pPr indent="0" lvl="0" marL="0" rtl="0" algn="l">
              <a:lnSpc>
                <a:spcPct val="150000"/>
              </a:lnSpc>
              <a:spcBef>
                <a:spcPts val="0"/>
              </a:spcBef>
              <a:spcAft>
                <a:spcPts val="0"/>
              </a:spcAft>
              <a:buSzPts val="1300"/>
              <a:buNone/>
            </a:pPr>
            <a:r>
              <a:t/>
            </a:r>
            <a:endParaRPr sz="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23"/>
          <p:cNvSpPr txBox="1"/>
          <p:nvPr>
            <p:ph type="title"/>
          </p:nvPr>
        </p:nvSpPr>
        <p:spPr>
          <a:xfrm>
            <a:off x="2578650" y="1629700"/>
            <a:ext cx="3986700" cy="113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 sz="8000"/>
              <a:t>05</a:t>
            </a:r>
            <a:endParaRPr sz="8000"/>
          </a:p>
        </p:txBody>
      </p:sp>
      <p:sp>
        <p:nvSpPr>
          <p:cNvPr id="688" name="Google Shape;688;p23"/>
          <p:cNvSpPr txBox="1"/>
          <p:nvPr>
            <p:ph idx="2" type="title"/>
          </p:nvPr>
        </p:nvSpPr>
        <p:spPr>
          <a:xfrm>
            <a:off x="1377475" y="3016325"/>
            <a:ext cx="6707700" cy="891300"/>
          </a:xfrm>
          <a:prstGeom prst="rect">
            <a:avLst/>
          </a:prstGeom>
          <a:noFill/>
          <a:ln>
            <a:noFill/>
          </a:ln>
        </p:spPr>
        <p:txBody>
          <a:bodyPr anchorCtr="0" anchor="b" bIns="91425" lIns="91425" spcFirstLastPara="1" rIns="91425" wrap="square" tIns="91425">
            <a:noAutofit/>
          </a:bodyPr>
          <a:lstStyle/>
          <a:p>
            <a:pPr indent="0" lvl="0" marL="0" rtl="0" algn="ctr">
              <a:lnSpc>
                <a:spcPct val="70000"/>
              </a:lnSpc>
              <a:spcBef>
                <a:spcPts val="0"/>
              </a:spcBef>
              <a:spcAft>
                <a:spcPts val="0"/>
              </a:spcAft>
              <a:buSzPts val="2800"/>
              <a:buNone/>
            </a:pPr>
            <a:r>
              <a:rPr lang="en"/>
              <a:t>RFM analysis</a:t>
            </a:r>
            <a:endParaRPr/>
          </a:p>
        </p:txBody>
      </p:sp>
      <p:grpSp>
        <p:nvGrpSpPr>
          <p:cNvPr id="689" name="Google Shape;689;p23"/>
          <p:cNvGrpSpPr/>
          <p:nvPr/>
        </p:nvGrpSpPr>
        <p:grpSpPr>
          <a:xfrm>
            <a:off x="8422125" y="298550"/>
            <a:ext cx="327600" cy="327600"/>
            <a:chOff x="9379775" y="1529850"/>
            <a:chExt cx="327600" cy="327600"/>
          </a:xfrm>
        </p:grpSpPr>
        <p:sp>
          <p:nvSpPr>
            <p:cNvPr id="690" name="Google Shape;690;p23"/>
            <p:cNvSpPr/>
            <p:nvPr/>
          </p:nvSpPr>
          <p:spPr>
            <a:xfrm>
              <a:off x="9379775" y="1529850"/>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23"/>
            <p:cNvSpPr/>
            <p:nvPr/>
          </p:nvSpPr>
          <p:spPr>
            <a:xfrm>
              <a:off x="9452138" y="1602213"/>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692" name="Google Shape;692;p23"/>
          <p:cNvSpPr/>
          <p:nvPr/>
        </p:nvSpPr>
        <p:spPr>
          <a:xfrm>
            <a:off x="7194463" y="1266738"/>
            <a:ext cx="257600" cy="133225"/>
          </a:xfrm>
          <a:custGeom>
            <a:rect b="b" l="l" r="r" t="t"/>
            <a:pathLst>
              <a:path extrusionOk="0" h="5329" w="10304">
                <a:moveTo>
                  <a:pt x="5549" y="815"/>
                </a:moveTo>
                <a:lnTo>
                  <a:pt x="4958" y="1388"/>
                </a:lnTo>
                <a:cubicBezTo>
                  <a:pt x="4847" y="1185"/>
                  <a:pt x="4717" y="981"/>
                  <a:pt x="4551" y="815"/>
                </a:cubicBezTo>
                <a:close/>
                <a:moveTo>
                  <a:pt x="7806" y="815"/>
                </a:moveTo>
                <a:lnTo>
                  <a:pt x="5180" y="3441"/>
                </a:lnTo>
                <a:cubicBezTo>
                  <a:pt x="5235" y="3182"/>
                  <a:pt x="5291" y="2942"/>
                  <a:pt x="5291" y="2665"/>
                </a:cubicBezTo>
                <a:cubicBezTo>
                  <a:pt x="5309" y="2517"/>
                  <a:pt x="5291" y="2369"/>
                  <a:pt x="5272" y="2221"/>
                </a:cubicBezTo>
                <a:lnTo>
                  <a:pt x="6678" y="815"/>
                </a:lnTo>
                <a:close/>
                <a:moveTo>
                  <a:pt x="2645" y="815"/>
                </a:moveTo>
                <a:cubicBezTo>
                  <a:pt x="3663" y="815"/>
                  <a:pt x="4495" y="1647"/>
                  <a:pt x="4495" y="2665"/>
                </a:cubicBezTo>
                <a:cubicBezTo>
                  <a:pt x="4495" y="3682"/>
                  <a:pt x="3663" y="4514"/>
                  <a:pt x="2645" y="4514"/>
                </a:cubicBezTo>
                <a:cubicBezTo>
                  <a:pt x="1628" y="4514"/>
                  <a:pt x="796" y="3682"/>
                  <a:pt x="796" y="2665"/>
                </a:cubicBezTo>
                <a:cubicBezTo>
                  <a:pt x="796" y="1647"/>
                  <a:pt x="1628" y="815"/>
                  <a:pt x="2645" y="815"/>
                </a:cubicBezTo>
                <a:close/>
                <a:moveTo>
                  <a:pt x="8657" y="1111"/>
                </a:moveTo>
                <a:cubicBezTo>
                  <a:pt x="8898" y="1277"/>
                  <a:pt x="9083" y="1462"/>
                  <a:pt x="9249" y="1703"/>
                </a:cubicBezTo>
                <a:lnTo>
                  <a:pt x="6437" y="4514"/>
                </a:lnTo>
                <a:lnTo>
                  <a:pt x="5272" y="4514"/>
                </a:lnTo>
                <a:lnTo>
                  <a:pt x="8657" y="1111"/>
                </a:lnTo>
                <a:close/>
                <a:moveTo>
                  <a:pt x="9489" y="2572"/>
                </a:moveTo>
                <a:lnTo>
                  <a:pt x="9489" y="2665"/>
                </a:lnTo>
                <a:cubicBezTo>
                  <a:pt x="9489" y="3682"/>
                  <a:pt x="8657" y="4514"/>
                  <a:pt x="7640" y="4514"/>
                </a:cubicBezTo>
                <a:lnTo>
                  <a:pt x="7547" y="4514"/>
                </a:lnTo>
                <a:lnTo>
                  <a:pt x="9489" y="2572"/>
                </a:lnTo>
                <a:close/>
                <a:moveTo>
                  <a:pt x="2645" y="1"/>
                </a:moveTo>
                <a:cubicBezTo>
                  <a:pt x="1184" y="1"/>
                  <a:pt x="0" y="1203"/>
                  <a:pt x="0" y="2665"/>
                </a:cubicBezTo>
                <a:cubicBezTo>
                  <a:pt x="0" y="4107"/>
                  <a:pt x="1184" y="5328"/>
                  <a:pt x="2645" y="5328"/>
                </a:cubicBezTo>
                <a:lnTo>
                  <a:pt x="7640" y="5328"/>
                </a:lnTo>
                <a:cubicBezTo>
                  <a:pt x="9101" y="5328"/>
                  <a:pt x="10303" y="4107"/>
                  <a:pt x="10303" y="2665"/>
                </a:cubicBezTo>
                <a:cubicBezTo>
                  <a:pt x="10303" y="1203"/>
                  <a:pt x="9101" y="1"/>
                  <a:pt x="76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3" name="Google Shape;693;p23"/>
          <p:cNvGrpSpPr/>
          <p:nvPr/>
        </p:nvGrpSpPr>
        <p:grpSpPr>
          <a:xfrm flipH="1">
            <a:off x="236125" y="308225"/>
            <a:ext cx="327600" cy="327600"/>
            <a:chOff x="796675" y="2752525"/>
            <a:chExt cx="327600" cy="327600"/>
          </a:xfrm>
        </p:grpSpPr>
        <p:sp>
          <p:nvSpPr>
            <p:cNvPr id="694" name="Google Shape;694;p23"/>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23"/>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grpSp>
        <p:nvGrpSpPr>
          <p:cNvPr id="700" name="Google Shape;700;g30aa08a890e_0_12"/>
          <p:cNvGrpSpPr/>
          <p:nvPr/>
        </p:nvGrpSpPr>
        <p:grpSpPr>
          <a:xfrm>
            <a:off x="203115" y="40635"/>
            <a:ext cx="5680594" cy="655989"/>
            <a:chOff x="883425" y="1138975"/>
            <a:chExt cx="3925502" cy="1525200"/>
          </a:xfrm>
        </p:grpSpPr>
        <p:sp>
          <p:nvSpPr>
            <p:cNvPr id="701" name="Google Shape;701;g30aa08a890e_0_12"/>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02" name="Google Shape;702;g30aa08a890e_0_12"/>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grpSp>
        <p:nvGrpSpPr>
          <p:cNvPr id="703" name="Google Shape;703;g30aa08a890e_0_12"/>
          <p:cNvGrpSpPr/>
          <p:nvPr/>
        </p:nvGrpSpPr>
        <p:grpSpPr>
          <a:xfrm flipH="1">
            <a:off x="236125" y="308225"/>
            <a:ext cx="327600" cy="327600"/>
            <a:chOff x="796675" y="2752525"/>
            <a:chExt cx="327600" cy="327600"/>
          </a:xfrm>
        </p:grpSpPr>
        <p:sp>
          <p:nvSpPr>
            <p:cNvPr id="704" name="Google Shape;704;g30aa08a890e_0_12"/>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g30aa08a890e_0_12"/>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6" name="Google Shape;706;g30aa08a890e_0_12"/>
          <p:cNvGrpSpPr/>
          <p:nvPr/>
        </p:nvGrpSpPr>
        <p:grpSpPr>
          <a:xfrm>
            <a:off x="5487299" y="308223"/>
            <a:ext cx="327600" cy="327600"/>
            <a:chOff x="4561299" y="535473"/>
            <a:chExt cx="327600" cy="327600"/>
          </a:xfrm>
        </p:grpSpPr>
        <p:sp>
          <p:nvSpPr>
            <p:cNvPr id="707" name="Google Shape;707;g30aa08a890e_0_12"/>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g30aa08a890e_0_12"/>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709" name="Google Shape;709;g30aa08a890e_0_12"/>
          <p:cNvSpPr txBox="1"/>
          <p:nvPr>
            <p:ph type="title"/>
          </p:nvPr>
        </p:nvSpPr>
        <p:spPr>
          <a:xfrm>
            <a:off x="647650" y="308225"/>
            <a:ext cx="23886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RFM</a:t>
            </a:r>
            <a:endParaRPr/>
          </a:p>
        </p:txBody>
      </p:sp>
      <p:sp>
        <p:nvSpPr>
          <p:cNvPr id="710" name="Google Shape;710;g30aa08a890e_0_12"/>
          <p:cNvSpPr txBox="1"/>
          <p:nvPr/>
        </p:nvSpPr>
        <p:spPr>
          <a:xfrm>
            <a:off x="1380850" y="3967150"/>
            <a:ext cx="5785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711" name="Google Shape;711;g30aa08a890e_0_12"/>
          <p:cNvPicPr preferRelativeResize="0"/>
          <p:nvPr/>
        </p:nvPicPr>
        <p:blipFill rotWithShape="1">
          <a:blip r:embed="rId3">
            <a:alphaModFix/>
          </a:blip>
          <a:srcRect b="0" l="0" r="0" t="0"/>
          <a:stretch/>
        </p:blipFill>
        <p:spPr>
          <a:xfrm>
            <a:off x="1222000" y="1176350"/>
            <a:ext cx="6582599" cy="2790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grpSp>
        <p:nvGrpSpPr>
          <p:cNvPr id="716" name="Google Shape;716;g30aa08a890e_0_29"/>
          <p:cNvGrpSpPr/>
          <p:nvPr/>
        </p:nvGrpSpPr>
        <p:grpSpPr>
          <a:xfrm>
            <a:off x="203115" y="40635"/>
            <a:ext cx="5680594" cy="655989"/>
            <a:chOff x="883425" y="1138975"/>
            <a:chExt cx="3925502" cy="1525200"/>
          </a:xfrm>
        </p:grpSpPr>
        <p:sp>
          <p:nvSpPr>
            <p:cNvPr id="717" name="Google Shape;717;g30aa08a890e_0_29"/>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18" name="Google Shape;718;g30aa08a890e_0_29"/>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grpSp>
        <p:nvGrpSpPr>
          <p:cNvPr id="719" name="Google Shape;719;g30aa08a890e_0_29"/>
          <p:cNvGrpSpPr/>
          <p:nvPr/>
        </p:nvGrpSpPr>
        <p:grpSpPr>
          <a:xfrm flipH="1">
            <a:off x="236125" y="308225"/>
            <a:ext cx="327600" cy="327600"/>
            <a:chOff x="796675" y="2752525"/>
            <a:chExt cx="327600" cy="327600"/>
          </a:xfrm>
        </p:grpSpPr>
        <p:sp>
          <p:nvSpPr>
            <p:cNvPr id="720" name="Google Shape;720;g30aa08a890e_0_29"/>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g30aa08a890e_0_29"/>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2" name="Google Shape;722;g30aa08a890e_0_29"/>
          <p:cNvGrpSpPr/>
          <p:nvPr/>
        </p:nvGrpSpPr>
        <p:grpSpPr>
          <a:xfrm>
            <a:off x="5487299" y="308223"/>
            <a:ext cx="327600" cy="327600"/>
            <a:chOff x="4561299" y="535473"/>
            <a:chExt cx="327600" cy="327600"/>
          </a:xfrm>
        </p:grpSpPr>
        <p:sp>
          <p:nvSpPr>
            <p:cNvPr id="723" name="Google Shape;723;g30aa08a890e_0_29"/>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g30aa08a890e_0_29"/>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725" name="Google Shape;725;g30aa08a890e_0_29"/>
          <p:cNvSpPr txBox="1"/>
          <p:nvPr>
            <p:ph type="title"/>
          </p:nvPr>
        </p:nvSpPr>
        <p:spPr>
          <a:xfrm>
            <a:off x="647650" y="308225"/>
            <a:ext cx="23886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RFM</a:t>
            </a:r>
            <a:endParaRPr/>
          </a:p>
        </p:txBody>
      </p:sp>
      <p:sp>
        <p:nvSpPr>
          <p:cNvPr id="726" name="Google Shape;726;g30aa08a890e_0_29"/>
          <p:cNvSpPr txBox="1"/>
          <p:nvPr/>
        </p:nvSpPr>
        <p:spPr>
          <a:xfrm>
            <a:off x="1244975" y="3592850"/>
            <a:ext cx="65352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i="0" sz="1000" u="none" cap="none" strike="noStrike">
              <a:solidFill>
                <a:srgbClr val="000000"/>
              </a:solidFill>
              <a:latin typeface="Merriweather"/>
              <a:ea typeface="Merriweather"/>
              <a:cs typeface="Merriweather"/>
              <a:sym typeface="Merriweather"/>
            </a:endParaRPr>
          </a:p>
          <a:p>
            <a:pPr indent="0" lvl="0" marL="0" rtl="0" algn="l">
              <a:spcBef>
                <a:spcPts val="0"/>
              </a:spcBef>
              <a:spcAft>
                <a:spcPts val="0"/>
              </a:spcAft>
              <a:buClr>
                <a:schemeClr val="dk1"/>
              </a:buClr>
              <a:buSzPts val="1100"/>
              <a:buFont typeface="Arial"/>
              <a:buNone/>
            </a:pPr>
            <a:r>
              <a:rPr lang="en" sz="1000">
                <a:latin typeface="Merriweather"/>
                <a:ea typeface="Merriweather"/>
                <a:cs typeface="Merriweather"/>
                <a:sym typeface="Merriweather"/>
              </a:rPr>
              <a:t>Kết hợp các bảng: Orders, Customers, Order_Items</a:t>
            </a:r>
            <a:endParaRPr sz="1000">
              <a:latin typeface="Merriweather"/>
              <a:ea typeface="Merriweather"/>
              <a:cs typeface="Merriweather"/>
              <a:sym typeface="Merriweather"/>
            </a:endParaRPr>
          </a:p>
          <a:p>
            <a:pPr indent="0" lvl="0" marL="0" rtl="0" algn="l">
              <a:spcBef>
                <a:spcPts val="0"/>
              </a:spcBef>
              <a:spcAft>
                <a:spcPts val="0"/>
              </a:spcAft>
              <a:buClr>
                <a:schemeClr val="dk1"/>
              </a:buClr>
              <a:buSzPts val="1100"/>
              <a:buFont typeface="Arial"/>
              <a:buNone/>
            </a:pPr>
            <a:r>
              <a:rPr lang="en" sz="1000">
                <a:latin typeface="Merriweather"/>
                <a:ea typeface="Merriweather"/>
                <a:cs typeface="Merriweather"/>
                <a:sym typeface="Merriweather"/>
              </a:rPr>
              <a:t>Revenue = price + freight_value → chỉ số Monetary.</a:t>
            </a:r>
            <a:endParaRPr sz="1000">
              <a:latin typeface="Merriweather"/>
              <a:ea typeface="Merriweather"/>
              <a:cs typeface="Merriweather"/>
              <a:sym typeface="Merriweather"/>
            </a:endParaRPr>
          </a:p>
          <a:p>
            <a:pPr indent="0" lvl="0" marL="0" rtl="0" algn="l">
              <a:spcBef>
                <a:spcPts val="0"/>
              </a:spcBef>
              <a:spcAft>
                <a:spcPts val="0"/>
              </a:spcAft>
              <a:buClr>
                <a:schemeClr val="dk1"/>
              </a:buClr>
              <a:buSzPts val="1100"/>
              <a:buFont typeface="Arial"/>
              <a:buNone/>
            </a:pPr>
            <a:r>
              <a:rPr lang="en" sz="1000">
                <a:latin typeface="Merriweather"/>
                <a:ea typeface="Merriweather"/>
                <a:cs typeface="Merriweather"/>
                <a:sym typeface="Merriweather"/>
              </a:rPr>
              <a:t>Lần lượt tính các chỉ số R, F, M rồi tính điểm RFM theo các khoảng phân vị: thời gian mua hàng các thấp điểm càng cao, mua hàng càng nhiều chi tiêu càng nhiều điểm càng cao và ngược lại.</a:t>
            </a:r>
            <a:endParaRPr sz="1000">
              <a:latin typeface="Merriweather"/>
              <a:ea typeface="Merriweather"/>
              <a:cs typeface="Merriweather"/>
              <a:sym typeface="Merriweather"/>
            </a:endParaRPr>
          </a:p>
          <a:p>
            <a:pPr indent="0" lvl="0" marL="0" rtl="0" algn="l">
              <a:spcBef>
                <a:spcPts val="0"/>
              </a:spcBef>
              <a:spcAft>
                <a:spcPts val="0"/>
              </a:spcAft>
              <a:buClr>
                <a:schemeClr val="dk1"/>
              </a:buClr>
              <a:buSzPts val="1100"/>
              <a:buFont typeface="Arial"/>
              <a:buNone/>
            </a:pPr>
            <a:r>
              <a:t/>
            </a:r>
            <a:endParaRPr sz="1000">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000"/>
              <a:buFont typeface="Arial"/>
              <a:buNone/>
            </a:pPr>
            <a:r>
              <a:t/>
            </a:r>
            <a:endParaRPr sz="1000">
              <a:latin typeface="Merriweather"/>
              <a:ea typeface="Merriweather"/>
              <a:cs typeface="Merriweather"/>
              <a:sym typeface="Merriweather"/>
            </a:endParaRPr>
          </a:p>
        </p:txBody>
      </p:sp>
      <p:pic>
        <p:nvPicPr>
          <p:cNvPr id="727" name="Google Shape;727;g30aa08a890e_0_29"/>
          <p:cNvPicPr preferRelativeResize="0"/>
          <p:nvPr/>
        </p:nvPicPr>
        <p:blipFill rotWithShape="1">
          <a:blip r:embed="rId3">
            <a:alphaModFix/>
          </a:blip>
          <a:srcRect b="0" l="0" r="0" t="0"/>
          <a:stretch/>
        </p:blipFill>
        <p:spPr>
          <a:xfrm>
            <a:off x="1445725" y="799500"/>
            <a:ext cx="5921249" cy="2868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grpSp>
        <p:nvGrpSpPr>
          <p:cNvPr id="732" name="Google Shape;732;g30aa08a890e_0_46"/>
          <p:cNvGrpSpPr/>
          <p:nvPr/>
        </p:nvGrpSpPr>
        <p:grpSpPr>
          <a:xfrm>
            <a:off x="203115" y="40635"/>
            <a:ext cx="5680594" cy="655989"/>
            <a:chOff x="883425" y="1138975"/>
            <a:chExt cx="3925502" cy="1525200"/>
          </a:xfrm>
        </p:grpSpPr>
        <p:sp>
          <p:nvSpPr>
            <p:cNvPr id="733" name="Google Shape;733;g30aa08a890e_0_46"/>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34" name="Google Shape;734;g30aa08a890e_0_46"/>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grpSp>
        <p:nvGrpSpPr>
          <p:cNvPr id="735" name="Google Shape;735;g30aa08a890e_0_46"/>
          <p:cNvGrpSpPr/>
          <p:nvPr/>
        </p:nvGrpSpPr>
        <p:grpSpPr>
          <a:xfrm flipH="1">
            <a:off x="236125" y="308225"/>
            <a:ext cx="327600" cy="327600"/>
            <a:chOff x="796675" y="2752525"/>
            <a:chExt cx="327600" cy="327600"/>
          </a:xfrm>
        </p:grpSpPr>
        <p:sp>
          <p:nvSpPr>
            <p:cNvPr id="736" name="Google Shape;736;g30aa08a890e_0_46"/>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g30aa08a890e_0_46"/>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8" name="Google Shape;738;g30aa08a890e_0_46"/>
          <p:cNvGrpSpPr/>
          <p:nvPr/>
        </p:nvGrpSpPr>
        <p:grpSpPr>
          <a:xfrm>
            <a:off x="5487299" y="308223"/>
            <a:ext cx="327600" cy="327600"/>
            <a:chOff x="4561299" y="535473"/>
            <a:chExt cx="327600" cy="327600"/>
          </a:xfrm>
        </p:grpSpPr>
        <p:sp>
          <p:nvSpPr>
            <p:cNvPr id="739" name="Google Shape;739;g30aa08a890e_0_46"/>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g30aa08a890e_0_46"/>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741" name="Google Shape;741;g30aa08a890e_0_46"/>
          <p:cNvSpPr txBox="1"/>
          <p:nvPr>
            <p:ph type="title"/>
          </p:nvPr>
        </p:nvSpPr>
        <p:spPr>
          <a:xfrm>
            <a:off x="647650" y="308225"/>
            <a:ext cx="23886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Segments</a:t>
            </a:r>
            <a:endParaRPr/>
          </a:p>
        </p:txBody>
      </p:sp>
      <p:sp>
        <p:nvSpPr>
          <p:cNvPr id="742" name="Google Shape;742;g30aa08a890e_0_46"/>
          <p:cNvSpPr txBox="1"/>
          <p:nvPr/>
        </p:nvSpPr>
        <p:spPr>
          <a:xfrm>
            <a:off x="1380850" y="3967150"/>
            <a:ext cx="5785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743" name="Google Shape;743;g30aa08a890e_0_46"/>
          <p:cNvPicPr preferRelativeResize="0"/>
          <p:nvPr/>
        </p:nvPicPr>
        <p:blipFill rotWithShape="1">
          <a:blip r:embed="rId3">
            <a:alphaModFix/>
          </a:blip>
          <a:srcRect b="0" l="0" r="0" t="0"/>
          <a:stretch/>
        </p:blipFill>
        <p:spPr>
          <a:xfrm>
            <a:off x="157875" y="1083275"/>
            <a:ext cx="5029500" cy="2883875"/>
          </a:xfrm>
          <a:prstGeom prst="rect">
            <a:avLst/>
          </a:prstGeom>
          <a:noFill/>
          <a:ln>
            <a:noFill/>
          </a:ln>
        </p:spPr>
      </p:pic>
      <p:pic>
        <p:nvPicPr>
          <p:cNvPr id="744" name="Google Shape;744;g30aa08a890e_0_46"/>
          <p:cNvPicPr preferRelativeResize="0"/>
          <p:nvPr/>
        </p:nvPicPr>
        <p:blipFill rotWithShape="1">
          <a:blip r:embed="rId4">
            <a:alphaModFix/>
          </a:blip>
          <a:srcRect b="0" l="0" r="0" t="0"/>
          <a:stretch/>
        </p:blipFill>
        <p:spPr>
          <a:xfrm>
            <a:off x="5389100" y="1974048"/>
            <a:ext cx="3454649" cy="1409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id="749" name="Google Shape;749;g30aa08a890e_0_61"/>
          <p:cNvPicPr preferRelativeResize="0"/>
          <p:nvPr/>
        </p:nvPicPr>
        <p:blipFill>
          <a:blip r:embed="rId3">
            <a:alphaModFix/>
          </a:blip>
          <a:stretch>
            <a:fillRect/>
          </a:stretch>
        </p:blipFill>
        <p:spPr>
          <a:xfrm>
            <a:off x="152400" y="4407700"/>
            <a:ext cx="8839202" cy="365064"/>
          </a:xfrm>
          <a:prstGeom prst="rect">
            <a:avLst/>
          </a:prstGeom>
          <a:noFill/>
          <a:ln>
            <a:noFill/>
          </a:ln>
        </p:spPr>
      </p:pic>
      <p:grpSp>
        <p:nvGrpSpPr>
          <p:cNvPr id="750" name="Google Shape;750;g30aa08a890e_0_61"/>
          <p:cNvGrpSpPr/>
          <p:nvPr/>
        </p:nvGrpSpPr>
        <p:grpSpPr>
          <a:xfrm>
            <a:off x="203115" y="40635"/>
            <a:ext cx="5680594" cy="655989"/>
            <a:chOff x="883425" y="1138975"/>
            <a:chExt cx="3925502" cy="1525200"/>
          </a:xfrm>
        </p:grpSpPr>
        <p:sp>
          <p:nvSpPr>
            <p:cNvPr id="751" name="Google Shape;751;g30aa08a890e_0_61"/>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52" name="Google Shape;752;g30aa08a890e_0_61"/>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grpSp>
        <p:nvGrpSpPr>
          <p:cNvPr id="753" name="Google Shape;753;g30aa08a890e_0_61"/>
          <p:cNvGrpSpPr/>
          <p:nvPr/>
        </p:nvGrpSpPr>
        <p:grpSpPr>
          <a:xfrm flipH="1">
            <a:off x="236125" y="308225"/>
            <a:ext cx="327600" cy="327600"/>
            <a:chOff x="796675" y="2752525"/>
            <a:chExt cx="327600" cy="327600"/>
          </a:xfrm>
        </p:grpSpPr>
        <p:sp>
          <p:nvSpPr>
            <p:cNvPr id="754" name="Google Shape;754;g30aa08a890e_0_61"/>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g30aa08a890e_0_61"/>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6" name="Google Shape;756;g30aa08a890e_0_61"/>
          <p:cNvGrpSpPr/>
          <p:nvPr/>
        </p:nvGrpSpPr>
        <p:grpSpPr>
          <a:xfrm>
            <a:off x="5487299" y="308223"/>
            <a:ext cx="327600" cy="327600"/>
            <a:chOff x="4561299" y="535473"/>
            <a:chExt cx="327600" cy="327600"/>
          </a:xfrm>
        </p:grpSpPr>
        <p:sp>
          <p:nvSpPr>
            <p:cNvPr id="757" name="Google Shape;757;g30aa08a890e_0_61"/>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g30aa08a890e_0_61"/>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759" name="Google Shape;759;g30aa08a890e_0_61"/>
          <p:cNvSpPr txBox="1"/>
          <p:nvPr>
            <p:ph type="title"/>
          </p:nvPr>
        </p:nvSpPr>
        <p:spPr>
          <a:xfrm>
            <a:off x="647650" y="308225"/>
            <a:ext cx="23886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Segments</a:t>
            </a:r>
            <a:endParaRPr/>
          </a:p>
        </p:txBody>
      </p:sp>
      <p:sp>
        <p:nvSpPr>
          <p:cNvPr id="760" name="Google Shape;760;g30aa08a890e_0_61"/>
          <p:cNvSpPr txBox="1"/>
          <p:nvPr/>
        </p:nvSpPr>
        <p:spPr>
          <a:xfrm>
            <a:off x="1380850" y="3967150"/>
            <a:ext cx="5785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761" name="Google Shape;761;g30aa08a890e_0_61"/>
          <p:cNvPicPr preferRelativeResize="0"/>
          <p:nvPr/>
        </p:nvPicPr>
        <p:blipFill rotWithShape="1">
          <a:blip r:embed="rId4">
            <a:alphaModFix/>
          </a:blip>
          <a:srcRect b="0" l="0" r="0" t="0"/>
          <a:stretch/>
        </p:blipFill>
        <p:spPr>
          <a:xfrm>
            <a:off x="563725" y="864650"/>
            <a:ext cx="4014212" cy="1735650"/>
          </a:xfrm>
          <a:prstGeom prst="rect">
            <a:avLst/>
          </a:prstGeom>
          <a:noFill/>
          <a:ln>
            <a:noFill/>
          </a:ln>
        </p:spPr>
      </p:pic>
      <p:pic>
        <p:nvPicPr>
          <p:cNvPr id="762" name="Google Shape;762;g30aa08a890e_0_61"/>
          <p:cNvPicPr preferRelativeResize="0"/>
          <p:nvPr/>
        </p:nvPicPr>
        <p:blipFill rotWithShape="1">
          <a:blip r:embed="rId5">
            <a:alphaModFix/>
          </a:blip>
          <a:srcRect b="0" l="0" r="0" t="0"/>
          <a:stretch/>
        </p:blipFill>
        <p:spPr>
          <a:xfrm>
            <a:off x="5351525" y="1046576"/>
            <a:ext cx="1763725" cy="1371800"/>
          </a:xfrm>
          <a:prstGeom prst="rect">
            <a:avLst/>
          </a:prstGeom>
          <a:noFill/>
          <a:ln>
            <a:noFill/>
          </a:ln>
        </p:spPr>
      </p:pic>
      <p:pic>
        <p:nvPicPr>
          <p:cNvPr id="763" name="Google Shape;763;g30aa08a890e_0_61"/>
          <p:cNvPicPr preferRelativeResize="0"/>
          <p:nvPr/>
        </p:nvPicPr>
        <p:blipFill rotWithShape="1">
          <a:blip r:embed="rId6">
            <a:alphaModFix/>
          </a:blip>
          <a:srcRect b="0" l="0" r="0" t="0"/>
          <a:stretch/>
        </p:blipFill>
        <p:spPr>
          <a:xfrm>
            <a:off x="563725" y="2693025"/>
            <a:ext cx="7300726" cy="2359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pic>
        <p:nvPicPr>
          <p:cNvPr id="768" name="Google Shape;768;g30aa08a890e_0_114"/>
          <p:cNvPicPr preferRelativeResize="0"/>
          <p:nvPr/>
        </p:nvPicPr>
        <p:blipFill>
          <a:blip r:embed="rId3">
            <a:alphaModFix/>
          </a:blip>
          <a:stretch>
            <a:fillRect/>
          </a:stretch>
        </p:blipFill>
        <p:spPr>
          <a:xfrm>
            <a:off x="152400" y="4407700"/>
            <a:ext cx="8839202" cy="365064"/>
          </a:xfrm>
          <a:prstGeom prst="rect">
            <a:avLst/>
          </a:prstGeom>
          <a:noFill/>
          <a:ln>
            <a:noFill/>
          </a:ln>
        </p:spPr>
      </p:pic>
      <p:grpSp>
        <p:nvGrpSpPr>
          <p:cNvPr id="769" name="Google Shape;769;g30aa08a890e_0_114"/>
          <p:cNvGrpSpPr/>
          <p:nvPr/>
        </p:nvGrpSpPr>
        <p:grpSpPr>
          <a:xfrm>
            <a:off x="203115" y="40635"/>
            <a:ext cx="5680594" cy="655989"/>
            <a:chOff x="883425" y="1138975"/>
            <a:chExt cx="3925502" cy="1525200"/>
          </a:xfrm>
        </p:grpSpPr>
        <p:sp>
          <p:nvSpPr>
            <p:cNvPr id="770" name="Google Shape;770;g30aa08a890e_0_114"/>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71" name="Google Shape;771;g30aa08a890e_0_114"/>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grpSp>
        <p:nvGrpSpPr>
          <p:cNvPr id="772" name="Google Shape;772;g30aa08a890e_0_114"/>
          <p:cNvGrpSpPr/>
          <p:nvPr/>
        </p:nvGrpSpPr>
        <p:grpSpPr>
          <a:xfrm flipH="1">
            <a:off x="236125" y="308225"/>
            <a:ext cx="327600" cy="327600"/>
            <a:chOff x="796675" y="2752525"/>
            <a:chExt cx="327600" cy="327600"/>
          </a:xfrm>
        </p:grpSpPr>
        <p:sp>
          <p:nvSpPr>
            <p:cNvPr id="773" name="Google Shape;773;g30aa08a890e_0_114"/>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g30aa08a890e_0_114"/>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5" name="Google Shape;775;g30aa08a890e_0_114"/>
          <p:cNvGrpSpPr/>
          <p:nvPr/>
        </p:nvGrpSpPr>
        <p:grpSpPr>
          <a:xfrm>
            <a:off x="5487299" y="308223"/>
            <a:ext cx="327600" cy="327600"/>
            <a:chOff x="4561299" y="535473"/>
            <a:chExt cx="327600" cy="327600"/>
          </a:xfrm>
        </p:grpSpPr>
        <p:sp>
          <p:nvSpPr>
            <p:cNvPr id="776" name="Google Shape;776;g30aa08a890e_0_114"/>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g30aa08a890e_0_114"/>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778" name="Google Shape;778;g30aa08a890e_0_114"/>
          <p:cNvSpPr txBox="1"/>
          <p:nvPr>
            <p:ph type="title"/>
          </p:nvPr>
        </p:nvSpPr>
        <p:spPr>
          <a:xfrm>
            <a:off x="647650" y="308225"/>
            <a:ext cx="23886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2300"/>
              <a:buFont typeface="Arial"/>
              <a:buNone/>
            </a:pPr>
            <a:r>
              <a:rPr lang="en"/>
              <a:t>Best Customers</a:t>
            </a:r>
            <a:endParaRPr/>
          </a:p>
        </p:txBody>
      </p:sp>
      <p:sp>
        <p:nvSpPr>
          <p:cNvPr id="779" name="Google Shape;779;g30aa08a890e_0_114"/>
          <p:cNvSpPr txBox="1"/>
          <p:nvPr/>
        </p:nvSpPr>
        <p:spPr>
          <a:xfrm>
            <a:off x="5010575" y="3689075"/>
            <a:ext cx="40641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b="1" lang="en" sz="900">
                <a:solidFill>
                  <a:schemeClr val="dk1"/>
                </a:solidFill>
                <a:latin typeface="Merriweather"/>
                <a:ea typeface="Merriweather"/>
                <a:cs typeface="Merriweather"/>
                <a:sym typeface="Merriweather"/>
              </a:rPr>
              <a:t>Promising:</a:t>
            </a:r>
            <a:r>
              <a:rPr lang="en" sz="900">
                <a:solidFill>
                  <a:schemeClr val="dk1"/>
                </a:solidFill>
                <a:latin typeface="Merriweather"/>
                <a:ea typeface="Merriweather"/>
                <a:cs typeface="Merriweather"/>
                <a:sym typeface="Merriweather"/>
              </a:rPr>
              <a:t> có số khách hàng là 33099</a:t>
            </a:r>
            <a:endParaRPr sz="900">
              <a:solidFill>
                <a:schemeClr val="dk1"/>
              </a:solidFill>
              <a:latin typeface="Merriweather"/>
              <a:ea typeface="Merriweather"/>
              <a:cs typeface="Merriweather"/>
              <a:sym typeface="Merriweather"/>
            </a:endParaRPr>
          </a:p>
          <a:p>
            <a:pPr indent="-285750" lvl="0" marL="457200" rtl="0" algn="just">
              <a:spcBef>
                <a:spcPts val="0"/>
              </a:spcBef>
              <a:spcAft>
                <a:spcPts val="0"/>
              </a:spcAft>
              <a:buClr>
                <a:schemeClr val="dk1"/>
              </a:buClr>
              <a:buSzPts val="900"/>
              <a:buFont typeface="Merriweather"/>
              <a:buChar char="●"/>
            </a:pPr>
            <a:r>
              <a:rPr lang="en" sz="900">
                <a:solidFill>
                  <a:schemeClr val="dk1"/>
                </a:solidFill>
                <a:latin typeface="Merriweather"/>
                <a:ea typeface="Merriweather"/>
                <a:cs typeface="Merriweather"/>
                <a:sym typeface="Merriweather"/>
              </a:rPr>
              <a:t>cũng mua hàng gần đây, đứng thứ hai chỉ sau VIP champions: 4.5 tháng</a:t>
            </a:r>
            <a:endParaRPr sz="900">
              <a:solidFill>
                <a:schemeClr val="dk1"/>
              </a:solidFill>
              <a:latin typeface="Merriweather"/>
              <a:ea typeface="Merriweather"/>
              <a:cs typeface="Merriweather"/>
              <a:sym typeface="Merriweather"/>
            </a:endParaRPr>
          </a:p>
          <a:p>
            <a:pPr indent="-285750" lvl="0" marL="457200" rtl="0" algn="just">
              <a:spcBef>
                <a:spcPts val="0"/>
              </a:spcBef>
              <a:spcAft>
                <a:spcPts val="0"/>
              </a:spcAft>
              <a:buClr>
                <a:schemeClr val="dk1"/>
              </a:buClr>
              <a:buSzPts val="900"/>
              <a:buFont typeface="Merriweather"/>
              <a:buChar char="●"/>
            </a:pPr>
            <a:r>
              <a:rPr lang="en" sz="900">
                <a:solidFill>
                  <a:schemeClr val="dk1"/>
                </a:solidFill>
                <a:latin typeface="Merriweather"/>
                <a:ea typeface="Merriweather"/>
                <a:cs typeface="Merriweather"/>
                <a:sym typeface="Merriweather"/>
              </a:rPr>
              <a:t>Tổng chi tiêu rất lớn, số tiền chi ra trên mỗi đơn hàng rất cao</a:t>
            </a:r>
            <a:endParaRPr sz="900">
              <a:solidFill>
                <a:schemeClr val="dk1"/>
              </a:solidFill>
              <a:latin typeface="Merriweather"/>
              <a:ea typeface="Merriweather"/>
              <a:cs typeface="Merriweather"/>
              <a:sym typeface="Merriweather"/>
            </a:endParaRPr>
          </a:p>
          <a:p>
            <a:pPr indent="-285750" lvl="0" marL="457200" rtl="0" algn="just">
              <a:spcBef>
                <a:spcPts val="0"/>
              </a:spcBef>
              <a:spcAft>
                <a:spcPts val="0"/>
              </a:spcAft>
              <a:buClr>
                <a:schemeClr val="dk1"/>
              </a:buClr>
              <a:buSzPts val="900"/>
              <a:buFont typeface="Merriweather"/>
              <a:buChar char="●"/>
            </a:pPr>
            <a:r>
              <a:rPr lang="en" sz="900">
                <a:solidFill>
                  <a:schemeClr val="dk1"/>
                </a:solidFill>
                <a:latin typeface="Merriweather"/>
                <a:ea typeface="Merriweather"/>
                <a:cs typeface="Merriweather"/>
                <a:sym typeface="Merriweather"/>
              </a:rPr>
              <a:t>dù tần suất mua hàng ở mức thấp</a:t>
            </a:r>
            <a:endParaRPr sz="900">
              <a:solidFill>
                <a:schemeClr val="dk1"/>
              </a:solidFill>
              <a:latin typeface="Merriweather"/>
              <a:ea typeface="Merriweather"/>
              <a:cs typeface="Merriweather"/>
              <a:sym typeface="Merriweather"/>
            </a:endParaRPr>
          </a:p>
          <a:p>
            <a:pPr indent="0" lvl="0" marL="0" rtl="0" algn="just">
              <a:spcBef>
                <a:spcPts val="0"/>
              </a:spcBef>
              <a:spcAft>
                <a:spcPts val="0"/>
              </a:spcAft>
              <a:buClr>
                <a:schemeClr val="dk1"/>
              </a:buClr>
              <a:buSzPts val="1100"/>
              <a:buFont typeface="Arial"/>
              <a:buNone/>
            </a:pPr>
            <a:r>
              <a:rPr lang="en" sz="900">
                <a:solidFill>
                  <a:schemeClr val="dk1"/>
                </a:solidFill>
                <a:latin typeface="Merriweather"/>
                <a:ea typeface="Merriweather"/>
                <a:cs typeface="Merriweather"/>
                <a:sym typeface="Merriweather"/>
              </a:rPr>
              <a:t>Tuy nhiên, vì mức chi tiêu đáng kể, họ cũng có thể được xem là "Best Customers" </a:t>
            </a:r>
            <a:endParaRPr sz="900">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000"/>
              <a:buFont typeface="Arial"/>
              <a:buNone/>
            </a:pPr>
            <a:r>
              <a:t/>
            </a:r>
            <a:endParaRPr i="0" sz="900" u="none" cap="none" strike="noStrike">
              <a:solidFill>
                <a:srgbClr val="000000"/>
              </a:solidFill>
              <a:latin typeface="Merriweather"/>
              <a:ea typeface="Merriweather"/>
              <a:cs typeface="Merriweather"/>
              <a:sym typeface="Merriweather"/>
            </a:endParaRPr>
          </a:p>
        </p:txBody>
      </p:sp>
      <p:pic>
        <p:nvPicPr>
          <p:cNvPr id="780" name="Google Shape;780;g30aa08a890e_0_114"/>
          <p:cNvPicPr preferRelativeResize="0"/>
          <p:nvPr/>
        </p:nvPicPr>
        <p:blipFill rotWithShape="1">
          <a:blip r:embed="rId4">
            <a:alphaModFix/>
          </a:blip>
          <a:srcRect b="0" l="0" r="0" t="0"/>
          <a:stretch/>
        </p:blipFill>
        <p:spPr>
          <a:xfrm>
            <a:off x="439650" y="769525"/>
            <a:ext cx="8264675" cy="2292000"/>
          </a:xfrm>
          <a:prstGeom prst="rect">
            <a:avLst/>
          </a:prstGeom>
          <a:noFill/>
          <a:ln>
            <a:noFill/>
          </a:ln>
        </p:spPr>
      </p:pic>
      <p:sp>
        <p:nvSpPr>
          <p:cNvPr id="781" name="Google Shape;781;g30aa08a890e_0_114"/>
          <p:cNvSpPr txBox="1"/>
          <p:nvPr/>
        </p:nvSpPr>
        <p:spPr>
          <a:xfrm>
            <a:off x="315950" y="3195225"/>
            <a:ext cx="4360200" cy="1708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600"/>
              <a:buFont typeface="Arial"/>
              <a:buNone/>
            </a:pPr>
            <a:r>
              <a:rPr lang="en" sz="900">
                <a:solidFill>
                  <a:schemeClr val="dk1"/>
                </a:solidFill>
                <a:latin typeface="Merriweather"/>
                <a:ea typeface="Merriweather"/>
                <a:cs typeface="Merriweather"/>
                <a:sym typeface="Merriweather"/>
              </a:rPr>
              <a:t>Nhóm khách hàng được xem là "Best Customers" là nhóm có: Recency thấp, Frequency cao và Monetary cao.</a:t>
            </a:r>
            <a:endParaRPr sz="900">
              <a:solidFill>
                <a:schemeClr val="dk1"/>
              </a:solidFill>
              <a:latin typeface="Merriweather"/>
              <a:ea typeface="Merriweather"/>
              <a:cs typeface="Merriweather"/>
              <a:sym typeface="Merriweather"/>
            </a:endParaRPr>
          </a:p>
          <a:p>
            <a:pPr indent="0" lvl="0" marL="0" rtl="0" algn="just">
              <a:spcBef>
                <a:spcPts val="0"/>
              </a:spcBef>
              <a:spcAft>
                <a:spcPts val="0"/>
              </a:spcAft>
              <a:buClr>
                <a:schemeClr val="dk1"/>
              </a:buClr>
              <a:buSzPts val="1600"/>
              <a:buFont typeface="Arial"/>
              <a:buNone/>
            </a:pPr>
            <a:r>
              <a:rPr lang="en" sz="900">
                <a:solidFill>
                  <a:schemeClr val="dk1"/>
                </a:solidFill>
                <a:latin typeface="Merriweather"/>
                <a:ea typeface="Merriweather"/>
                <a:cs typeface="Merriweather"/>
                <a:sym typeface="Merriweather"/>
              </a:rPr>
              <a:t>Thể hiện mua hàng gần đây, mua thường xuyên và chi tiêu cao nhất. </a:t>
            </a:r>
            <a:endParaRPr sz="900">
              <a:solidFill>
                <a:schemeClr val="dk1"/>
              </a:solidFill>
              <a:latin typeface="Merriweather"/>
              <a:ea typeface="Merriweather"/>
              <a:cs typeface="Merriweather"/>
              <a:sym typeface="Merriweather"/>
            </a:endParaRPr>
          </a:p>
          <a:p>
            <a:pPr indent="0" lvl="0" marL="0" rtl="0" algn="just">
              <a:spcBef>
                <a:spcPts val="0"/>
              </a:spcBef>
              <a:spcAft>
                <a:spcPts val="0"/>
              </a:spcAft>
              <a:buClr>
                <a:schemeClr val="dk1"/>
              </a:buClr>
              <a:buSzPts val="1600"/>
              <a:buFont typeface="Arial"/>
              <a:buNone/>
            </a:pPr>
            <a:r>
              <a:t/>
            </a:r>
            <a:endParaRPr sz="900">
              <a:solidFill>
                <a:schemeClr val="dk1"/>
              </a:solidFill>
              <a:latin typeface="Merriweather"/>
              <a:ea typeface="Merriweather"/>
              <a:cs typeface="Merriweather"/>
              <a:sym typeface="Merriweather"/>
            </a:endParaRPr>
          </a:p>
          <a:p>
            <a:pPr indent="0" lvl="0" marL="0" rtl="0" algn="just">
              <a:spcBef>
                <a:spcPts val="0"/>
              </a:spcBef>
              <a:spcAft>
                <a:spcPts val="0"/>
              </a:spcAft>
              <a:buClr>
                <a:schemeClr val="dk1"/>
              </a:buClr>
              <a:buSzPts val="1600"/>
              <a:buFont typeface="Arial"/>
              <a:buNone/>
            </a:pPr>
            <a:r>
              <a:rPr b="1" lang="en" sz="900">
                <a:solidFill>
                  <a:schemeClr val="dk1"/>
                </a:solidFill>
                <a:latin typeface="Merriweather"/>
                <a:ea typeface="Merriweather"/>
                <a:cs typeface="Merriweather"/>
                <a:sym typeface="Merriweather"/>
              </a:rPr>
              <a:t>VIP Champions, Loyal:</a:t>
            </a:r>
            <a:r>
              <a:rPr lang="en" sz="900">
                <a:solidFill>
                  <a:schemeClr val="dk1"/>
                </a:solidFill>
                <a:latin typeface="Merriweather"/>
                <a:ea typeface="Merriweather"/>
                <a:cs typeface="Merriweather"/>
                <a:sym typeface="Merriweather"/>
              </a:rPr>
              <a:t> tổng số khách hàng là 1536 </a:t>
            </a:r>
            <a:endParaRPr sz="900">
              <a:solidFill>
                <a:schemeClr val="dk1"/>
              </a:solidFill>
              <a:latin typeface="Merriweather"/>
              <a:ea typeface="Merriweather"/>
              <a:cs typeface="Merriweather"/>
              <a:sym typeface="Merriweather"/>
            </a:endParaRPr>
          </a:p>
          <a:p>
            <a:pPr indent="-285750" lvl="0" marL="457200" rtl="0" algn="just">
              <a:spcBef>
                <a:spcPts val="0"/>
              </a:spcBef>
              <a:spcAft>
                <a:spcPts val="0"/>
              </a:spcAft>
              <a:buClr>
                <a:schemeClr val="dk1"/>
              </a:buClr>
              <a:buSzPts val="900"/>
              <a:buFont typeface="Merriweather"/>
              <a:buChar char="●"/>
            </a:pPr>
            <a:r>
              <a:rPr lang="en" sz="900">
                <a:solidFill>
                  <a:schemeClr val="dk1"/>
                </a:solidFill>
                <a:latin typeface="Merriweather"/>
                <a:ea typeface="Merriweather"/>
                <a:cs typeface="Merriweather"/>
                <a:sym typeface="Merriweather"/>
              </a:rPr>
              <a:t>mua hàng gần đây: 3 - 7.5 tháng</a:t>
            </a:r>
            <a:endParaRPr sz="900">
              <a:solidFill>
                <a:schemeClr val="dk1"/>
              </a:solidFill>
              <a:latin typeface="Merriweather"/>
              <a:ea typeface="Merriweather"/>
              <a:cs typeface="Merriweather"/>
              <a:sym typeface="Merriweather"/>
            </a:endParaRPr>
          </a:p>
          <a:p>
            <a:pPr indent="-285750" lvl="0" marL="457200" rtl="0" algn="just">
              <a:spcBef>
                <a:spcPts val="0"/>
              </a:spcBef>
              <a:spcAft>
                <a:spcPts val="0"/>
              </a:spcAft>
              <a:buClr>
                <a:schemeClr val="dk1"/>
              </a:buClr>
              <a:buSzPts val="900"/>
              <a:buFont typeface="Merriweather"/>
              <a:buChar char="●"/>
            </a:pPr>
            <a:r>
              <a:rPr lang="en" sz="900">
                <a:solidFill>
                  <a:schemeClr val="dk1"/>
                </a:solidFill>
                <a:latin typeface="Merriweather"/>
                <a:ea typeface="Merriweather"/>
                <a:cs typeface="Merriweather"/>
                <a:sym typeface="Merriweather"/>
              </a:rPr>
              <a:t>mua hàng thường xuyên: hơn 2 đơn</a:t>
            </a:r>
            <a:endParaRPr sz="900">
              <a:solidFill>
                <a:schemeClr val="dk1"/>
              </a:solidFill>
              <a:latin typeface="Merriweather"/>
              <a:ea typeface="Merriweather"/>
              <a:cs typeface="Merriweather"/>
              <a:sym typeface="Merriweather"/>
            </a:endParaRPr>
          </a:p>
          <a:p>
            <a:pPr indent="-285750" lvl="0" marL="457200" rtl="0" algn="just">
              <a:spcBef>
                <a:spcPts val="0"/>
              </a:spcBef>
              <a:spcAft>
                <a:spcPts val="0"/>
              </a:spcAft>
              <a:buClr>
                <a:schemeClr val="dk1"/>
              </a:buClr>
              <a:buSzPts val="900"/>
              <a:buFont typeface="Merriweather"/>
              <a:buChar char="●"/>
            </a:pPr>
            <a:r>
              <a:rPr lang="en" sz="900">
                <a:solidFill>
                  <a:schemeClr val="dk1"/>
                </a:solidFill>
                <a:latin typeface="Merriweather"/>
                <a:ea typeface="Merriweather"/>
                <a:cs typeface="Merriweather"/>
                <a:sym typeface="Merriweather"/>
              </a:rPr>
              <a:t>chi tiêu một số tiền đáng kể</a:t>
            </a:r>
            <a:endParaRPr sz="900">
              <a:solidFill>
                <a:schemeClr val="dk1"/>
              </a:solidFill>
              <a:latin typeface="Merriweather"/>
              <a:ea typeface="Merriweather"/>
              <a:cs typeface="Merriweather"/>
              <a:sym typeface="Merriweather"/>
            </a:endParaRPr>
          </a:p>
          <a:p>
            <a:pPr indent="0" lvl="0" marL="0" rtl="0" algn="just">
              <a:spcBef>
                <a:spcPts val="0"/>
              </a:spcBef>
              <a:spcAft>
                <a:spcPts val="0"/>
              </a:spcAft>
              <a:buClr>
                <a:schemeClr val="dk1"/>
              </a:buClr>
              <a:buSzPts val="1600"/>
              <a:buFont typeface="Arial"/>
              <a:buNone/>
            </a:pPr>
            <a:r>
              <a:rPr lang="en" sz="900">
                <a:solidFill>
                  <a:schemeClr val="dk1"/>
                </a:solidFill>
                <a:latin typeface="Merriweather"/>
                <a:ea typeface="Merriweather"/>
                <a:cs typeface="Merriweather"/>
                <a:sym typeface="Merriweather"/>
              </a:rPr>
              <a:t>Đây chính là nhóm khách hàng chính được xem là "Best Customers" vì hoạt động mạnh, đóng góp lớn vào kinh doanh chung của doanh nghiệp.</a:t>
            </a:r>
            <a:endParaRPr sz="900">
              <a:solidFill>
                <a:schemeClr val="dk1"/>
              </a:solidFill>
              <a:latin typeface="Merriweather"/>
              <a:ea typeface="Merriweather"/>
              <a:cs typeface="Merriweather"/>
              <a:sym typeface="Merriweather"/>
            </a:endParaRPr>
          </a:p>
          <a:p>
            <a:pPr indent="0" lvl="0" marL="0" rtl="0" algn="just">
              <a:spcBef>
                <a:spcPts val="0"/>
              </a:spcBef>
              <a:spcAft>
                <a:spcPts val="0"/>
              </a:spcAft>
              <a:buClr>
                <a:schemeClr val="dk1"/>
              </a:buClr>
              <a:buSzPts val="1600"/>
              <a:buFont typeface="Arial"/>
              <a:buNone/>
            </a:pPr>
            <a:r>
              <a:t/>
            </a:r>
            <a:endParaRPr sz="900">
              <a:solidFill>
                <a:schemeClr val="accent6"/>
              </a:solidFill>
              <a:latin typeface="Merriweather"/>
              <a:ea typeface="Merriweather"/>
              <a:cs typeface="Merriweather"/>
              <a:sym typeface="Merriweathe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g30aa08a890e_0_132"/>
          <p:cNvPicPr preferRelativeResize="0"/>
          <p:nvPr/>
        </p:nvPicPr>
        <p:blipFill>
          <a:blip r:embed="rId3">
            <a:alphaModFix/>
          </a:blip>
          <a:stretch>
            <a:fillRect/>
          </a:stretch>
        </p:blipFill>
        <p:spPr>
          <a:xfrm>
            <a:off x="152400" y="4407700"/>
            <a:ext cx="8839202" cy="365064"/>
          </a:xfrm>
          <a:prstGeom prst="rect">
            <a:avLst/>
          </a:prstGeom>
          <a:noFill/>
          <a:ln>
            <a:noFill/>
          </a:ln>
        </p:spPr>
      </p:pic>
      <p:grpSp>
        <p:nvGrpSpPr>
          <p:cNvPr id="787" name="Google Shape;787;g30aa08a890e_0_132"/>
          <p:cNvGrpSpPr/>
          <p:nvPr/>
        </p:nvGrpSpPr>
        <p:grpSpPr>
          <a:xfrm>
            <a:off x="203115" y="40635"/>
            <a:ext cx="5680594" cy="655989"/>
            <a:chOff x="883425" y="1138975"/>
            <a:chExt cx="3925502" cy="1525200"/>
          </a:xfrm>
        </p:grpSpPr>
        <p:sp>
          <p:nvSpPr>
            <p:cNvPr id="788" name="Google Shape;788;g30aa08a890e_0_132"/>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89" name="Google Shape;789;g30aa08a890e_0_132"/>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grpSp>
        <p:nvGrpSpPr>
          <p:cNvPr id="790" name="Google Shape;790;g30aa08a890e_0_132"/>
          <p:cNvGrpSpPr/>
          <p:nvPr/>
        </p:nvGrpSpPr>
        <p:grpSpPr>
          <a:xfrm flipH="1">
            <a:off x="236125" y="308225"/>
            <a:ext cx="327600" cy="327600"/>
            <a:chOff x="796675" y="2752525"/>
            <a:chExt cx="327600" cy="327600"/>
          </a:xfrm>
        </p:grpSpPr>
        <p:sp>
          <p:nvSpPr>
            <p:cNvPr id="791" name="Google Shape;791;g30aa08a890e_0_132"/>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g30aa08a890e_0_132"/>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3" name="Google Shape;793;g30aa08a890e_0_132"/>
          <p:cNvGrpSpPr/>
          <p:nvPr/>
        </p:nvGrpSpPr>
        <p:grpSpPr>
          <a:xfrm>
            <a:off x="5487299" y="308223"/>
            <a:ext cx="327600" cy="327600"/>
            <a:chOff x="4561299" y="535473"/>
            <a:chExt cx="327600" cy="327600"/>
          </a:xfrm>
        </p:grpSpPr>
        <p:sp>
          <p:nvSpPr>
            <p:cNvPr id="794" name="Google Shape;794;g30aa08a890e_0_132"/>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g30aa08a890e_0_132"/>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796" name="Google Shape;796;g30aa08a890e_0_132"/>
          <p:cNvSpPr txBox="1"/>
          <p:nvPr>
            <p:ph type="title"/>
          </p:nvPr>
        </p:nvSpPr>
        <p:spPr>
          <a:xfrm>
            <a:off x="647650" y="308225"/>
            <a:ext cx="23886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Churn</a:t>
            </a:r>
            <a:endParaRPr/>
          </a:p>
        </p:txBody>
      </p:sp>
      <p:sp>
        <p:nvSpPr>
          <p:cNvPr id="797" name="Google Shape;797;g30aa08a890e_0_132"/>
          <p:cNvSpPr txBox="1"/>
          <p:nvPr/>
        </p:nvSpPr>
        <p:spPr>
          <a:xfrm>
            <a:off x="459000" y="3176750"/>
            <a:ext cx="8226000" cy="15699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Clr>
                <a:schemeClr val="dk1"/>
              </a:buClr>
              <a:buSzPts val="1018"/>
              <a:buFont typeface="Arial"/>
              <a:buNone/>
            </a:pPr>
            <a:r>
              <a:rPr lang="en" sz="1000">
                <a:solidFill>
                  <a:schemeClr val="dk1"/>
                </a:solidFill>
                <a:latin typeface="Merriweather"/>
                <a:ea typeface="Merriweather"/>
                <a:cs typeface="Merriweather"/>
                <a:sym typeface="Merriweather"/>
              </a:rPr>
              <a:t>Nhóm khách hàng được xem là "Churned" là nhóm có: Recency cao, Frequency thấp và Monetary thấp.</a:t>
            </a:r>
            <a:endParaRPr sz="1000">
              <a:solidFill>
                <a:schemeClr val="dk1"/>
              </a:solidFill>
              <a:latin typeface="Merriweather"/>
              <a:ea typeface="Merriweather"/>
              <a:cs typeface="Merriweather"/>
              <a:sym typeface="Merriweather"/>
            </a:endParaRPr>
          </a:p>
          <a:p>
            <a:pPr indent="0" lvl="0" marL="0" rtl="0" algn="just">
              <a:lnSpc>
                <a:spcPct val="90000"/>
              </a:lnSpc>
              <a:spcBef>
                <a:spcPts val="0"/>
              </a:spcBef>
              <a:spcAft>
                <a:spcPts val="0"/>
              </a:spcAft>
              <a:buClr>
                <a:schemeClr val="dk1"/>
              </a:buClr>
              <a:buSzPts val="1018"/>
              <a:buFont typeface="Arial"/>
              <a:buNone/>
            </a:pPr>
            <a:r>
              <a:rPr lang="en" sz="1000">
                <a:solidFill>
                  <a:schemeClr val="dk1"/>
                </a:solidFill>
                <a:latin typeface="Merriweather"/>
                <a:ea typeface="Merriweather"/>
                <a:cs typeface="Merriweather"/>
                <a:sym typeface="Merriweather"/>
              </a:rPr>
              <a:t>Thể hiện đã lâu không mua hàng, mua ít hoặc không mua hàng, chi tiêu thấp hoặc gần như không chi tiêu.</a:t>
            </a:r>
            <a:endParaRPr sz="1000">
              <a:solidFill>
                <a:schemeClr val="dk1"/>
              </a:solidFill>
              <a:latin typeface="Merriweather"/>
              <a:ea typeface="Merriweather"/>
              <a:cs typeface="Merriweather"/>
              <a:sym typeface="Merriweather"/>
            </a:endParaRPr>
          </a:p>
          <a:p>
            <a:pPr indent="0" lvl="0" marL="0" rtl="0" algn="just">
              <a:lnSpc>
                <a:spcPct val="90000"/>
              </a:lnSpc>
              <a:spcBef>
                <a:spcPts val="0"/>
              </a:spcBef>
              <a:spcAft>
                <a:spcPts val="0"/>
              </a:spcAft>
              <a:buClr>
                <a:schemeClr val="dk1"/>
              </a:buClr>
              <a:buSzPts val="1018"/>
              <a:buFont typeface="Arial"/>
              <a:buNone/>
            </a:pPr>
            <a:r>
              <a:t/>
            </a:r>
            <a:endParaRPr sz="1000">
              <a:solidFill>
                <a:schemeClr val="dk1"/>
              </a:solidFill>
              <a:latin typeface="Merriweather"/>
              <a:ea typeface="Merriweather"/>
              <a:cs typeface="Merriweather"/>
              <a:sym typeface="Merriweather"/>
            </a:endParaRPr>
          </a:p>
          <a:p>
            <a:pPr indent="0" lvl="0" marL="0" rtl="0" algn="just">
              <a:lnSpc>
                <a:spcPct val="90000"/>
              </a:lnSpc>
              <a:spcBef>
                <a:spcPts val="0"/>
              </a:spcBef>
              <a:spcAft>
                <a:spcPts val="0"/>
              </a:spcAft>
              <a:buNone/>
            </a:pPr>
            <a:r>
              <a:rPr b="1" lang="en" sz="1000">
                <a:solidFill>
                  <a:schemeClr val="dk1"/>
                </a:solidFill>
                <a:latin typeface="Merriweather"/>
                <a:ea typeface="Merriweather"/>
                <a:cs typeface="Merriweather"/>
                <a:sym typeface="Merriweather"/>
              </a:rPr>
              <a:t>Lost và Hibernating: </a:t>
            </a:r>
            <a:endParaRPr b="1" sz="1000">
              <a:solidFill>
                <a:schemeClr val="dk1"/>
              </a:solidFill>
              <a:latin typeface="Merriweather"/>
              <a:ea typeface="Merriweather"/>
              <a:cs typeface="Merriweather"/>
              <a:sym typeface="Merriweather"/>
            </a:endParaRPr>
          </a:p>
          <a:p>
            <a:pPr indent="-292100" lvl="0" marL="457200" rtl="0" algn="just">
              <a:lnSpc>
                <a:spcPct val="90000"/>
              </a:lnSpc>
              <a:spcBef>
                <a:spcPts val="0"/>
              </a:spcBef>
              <a:spcAft>
                <a:spcPts val="0"/>
              </a:spcAft>
              <a:buClr>
                <a:schemeClr val="dk1"/>
              </a:buClr>
              <a:buSzPts val="1000"/>
              <a:buFont typeface="Merriweather"/>
              <a:buChar char="●"/>
            </a:pPr>
            <a:r>
              <a:rPr lang="en" sz="1000">
                <a:solidFill>
                  <a:schemeClr val="dk1"/>
                </a:solidFill>
                <a:latin typeface="Merriweather"/>
                <a:ea typeface="Merriweather"/>
                <a:cs typeface="Merriweather"/>
                <a:sym typeface="Merriweather"/>
              </a:rPr>
              <a:t>Trong khoảng 1 năm nay chưa mua hàng kể từ lần mua cuối.</a:t>
            </a:r>
            <a:endParaRPr sz="1000">
              <a:solidFill>
                <a:schemeClr val="dk1"/>
              </a:solidFill>
              <a:latin typeface="Merriweather"/>
              <a:ea typeface="Merriweather"/>
              <a:cs typeface="Merriweather"/>
              <a:sym typeface="Merriweather"/>
            </a:endParaRPr>
          </a:p>
          <a:p>
            <a:pPr indent="-292100" lvl="0" marL="457200" rtl="0" algn="just">
              <a:lnSpc>
                <a:spcPct val="90000"/>
              </a:lnSpc>
              <a:spcBef>
                <a:spcPts val="0"/>
              </a:spcBef>
              <a:spcAft>
                <a:spcPts val="0"/>
              </a:spcAft>
              <a:buClr>
                <a:schemeClr val="dk1"/>
              </a:buClr>
              <a:buSzPts val="1000"/>
              <a:buFont typeface="Merriweather"/>
              <a:buChar char="●"/>
            </a:pPr>
            <a:r>
              <a:rPr lang="en" sz="1000">
                <a:solidFill>
                  <a:schemeClr val="dk1"/>
                </a:solidFill>
                <a:latin typeface="Merriweather"/>
                <a:ea typeface="Merriweather"/>
                <a:cs typeface="Merriweather"/>
                <a:sym typeface="Merriweather"/>
              </a:rPr>
              <a:t>Mua hàng ít.</a:t>
            </a:r>
            <a:endParaRPr sz="1000">
              <a:solidFill>
                <a:schemeClr val="dk1"/>
              </a:solidFill>
              <a:latin typeface="Merriweather"/>
              <a:ea typeface="Merriweather"/>
              <a:cs typeface="Merriweather"/>
              <a:sym typeface="Merriweather"/>
            </a:endParaRPr>
          </a:p>
          <a:p>
            <a:pPr indent="-292100" lvl="0" marL="457200" rtl="0" algn="just">
              <a:lnSpc>
                <a:spcPct val="90000"/>
              </a:lnSpc>
              <a:spcBef>
                <a:spcPts val="0"/>
              </a:spcBef>
              <a:spcAft>
                <a:spcPts val="0"/>
              </a:spcAft>
              <a:buClr>
                <a:schemeClr val="dk1"/>
              </a:buClr>
              <a:buSzPts val="1000"/>
              <a:buFont typeface="Merriweather"/>
              <a:buChar char="●"/>
            </a:pPr>
            <a:r>
              <a:rPr lang="en" sz="1000">
                <a:solidFill>
                  <a:schemeClr val="dk1"/>
                </a:solidFill>
                <a:latin typeface="Merriweather"/>
                <a:ea typeface="Merriweather"/>
                <a:cs typeface="Merriweather"/>
                <a:sym typeface="Merriweather"/>
              </a:rPr>
              <a:t>chi tiêu dè sẻn, đặc biệt rất ít trên từng sản phẩm, chỉ đóng góp 5.51% doanh thu.</a:t>
            </a:r>
            <a:endParaRPr sz="1000">
              <a:solidFill>
                <a:schemeClr val="dk1"/>
              </a:solidFill>
              <a:latin typeface="Merriweather"/>
              <a:ea typeface="Merriweather"/>
              <a:cs typeface="Merriweather"/>
              <a:sym typeface="Merriweather"/>
            </a:endParaRPr>
          </a:p>
          <a:p>
            <a:pPr indent="0" lvl="0" marL="0" rtl="0" algn="just">
              <a:lnSpc>
                <a:spcPct val="90000"/>
              </a:lnSpc>
              <a:spcBef>
                <a:spcPts val="0"/>
              </a:spcBef>
              <a:spcAft>
                <a:spcPts val="0"/>
              </a:spcAft>
              <a:buClr>
                <a:schemeClr val="dk1"/>
              </a:buClr>
              <a:buSzPts val="1018"/>
              <a:buFont typeface="Arial"/>
              <a:buNone/>
            </a:pPr>
            <a:r>
              <a:rPr lang="en" sz="1000">
                <a:solidFill>
                  <a:schemeClr val="dk1"/>
                </a:solidFill>
                <a:latin typeface="Merriweather"/>
                <a:ea typeface="Merriweather"/>
                <a:cs typeface="Merriweather"/>
                <a:sym typeface="Merriweather"/>
              </a:rPr>
              <a:t>Tổng số khách hàng thuộc hai nhóm này đáng kể (15664 khách hàng ứng với 16.41% tổng số khách hàng).</a:t>
            </a:r>
            <a:endParaRPr sz="1000">
              <a:solidFill>
                <a:schemeClr val="dk1"/>
              </a:solidFill>
              <a:latin typeface="Merriweather"/>
              <a:ea typeface="Merriweather"/>
              <a:cs typeface="Merriweather"/>
              <a:sym typeface="Merriweather"/>
            </a:endParaRPr>
          </a:p>
          <a:p>
            <a:pPr indent="0" lvl="0" marL="0" rtl="0" algn="just">
              <a:lnSpc>
                <a:spcPct val="90000"/>
              </a:lnSpc>
              <a:spcBef>
                <a:spcPts val="0"/>
              </a:spcBef>
              <a:spcAft>
                <a:spcPts val="0"/>
              </a:spcAft>
              <a:buClr>
                <a:schemeClr val="dk1"/>
              </a:buClr>
              <a:buSzPts val="1018"/>
              <a:buFont typeface="Arial"/>
              <a:buNone/>
            </a:pPr>
            <a:r>
              <a:rPr lang="en" sz="1000">
                <a:solidFill>
                  <a:schemeClr val="dk1"/>
                </a:solidFill>
                <a:latin typeface="Merriweather"/>
                <a:ea typeface="Merriweather"/>
                <a:cs typeface="Merriweather"/>
                <a:sym typeface="Merriweather"/>
              </a:rPr>
              <a:t>Họ có thể đã mất sự quan tâm đến sản phẩm hoặc dịch vụ của doanh nghiệp, đang trong tình trạng ngừng mua hàng và không có dấu hiệu quay lại. Cũng có thể họ đã chuyển sang sử dụng các sản phẩm hoặc dịch vụ của đối thủ cạnh tranh với Olist. </a:t>
            </a:r>
            <a:endParaRPr sz="1000">
              <a:solidFill>
                <a:schemeClr val="accent6"/>
              </a:solidFill>
              <a:latin typeface="Merriweather"/>
              <a:ea typeface="Merriweather"/>
              <a:cs typeface="Merriweather"/>
              <a:sym typeface="Merriweather"/>
            </a:endParaRPr>
          </a:p>
        </p:txBody>
      </p:sp>
      <p:pic>
        <p:nvPicPr>
          <p:cNvPr id="798" name="Google Shape;798;g30aa08a890e_0_132"/>
          <p:cNvPicPr preferRelativeResize="0"/>
          <p:nvPr/>
        </p:nvPicPr>
        <p:blipFill rotWithShape="1">
          <a:blip r:embed="rId4">
            <a:alphaModFix/>
          </a:blip>
          <a:srcRect b="0" l="0" r="0" t="0"/>
          <a:stretch/>
        </p:blipFill>
        <p:spPr>
          <a:xfrm>
            <a:off x="473150" y="821250"/>
            <a:ext cx="7746200" cy="2170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
          <p:cNvSpPr txBox="1"/>
          <p:nvPr>
            <p:ph type="title"/>
          </p:nvPr>
        </p:nvSpPr>
        <p:spPr>
          <a:xfrm>
            <a:off x="2578650" y="1629700"/>
            <a:ext cx="3986700" cy="113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 sz="8000"/>
              <a:t>01</a:t>
            </a:r>
            <a:endParaRPr sz="8000"/>
          </a:p>
        </p:txBody>
      </p:sp>
      <p:sp>
        <p:nvSpPr>
          <p:cNvPr id="272" name="Google Shape;272;p3"/>
          <p:cNvSpPr txBox="1"/>
          <p:nvPr>
            <p:ph idx="2" type="title"/>
          </p:nvPr>
        </p:nvSpPr>
        <p:spPr>
          <a:xfrm>
            <a:off x="2360600" y="3012100"/>
            <a:ext cx="4871400" cy="714300"/>
          </a:xfrm>
          <a:prstGeom prst="rect">
            <a:avLst/>
          </a:prstGeom>
          <a:noFill/>
          <a:ln>
            <a:noFill/>
          </a:ln>
        </p:spPr>
        <p:txBody>
          <a:bodyPr anchorCtr="0" anchor="b" bIns="91425" lIns="91425" spcFirstLastPara="1" rIns="91425" wrap="square" tIns="91425">
            <a:noAutofit/>
          </a:bodyPr>
          <a:lstStyle/>
          <a:p>
            <a:pPr indent="0" lvl="0" marL="0" rtl="0" algn="ctr">
              <a:lnSpc>
                <a:spcPct val="70000"/>
              </a:lnSpc>
              <a:spcBef>
                <a:spcPts val="0"/>
              </a:spcBef>
              <a:spcAft>
                <a:spcPts val="0"/>
              </a:spcAft>
              <a:buSzPts val="2800"/>
              <a:buNone/>
            </a:pPr>
            <a:r>
              <a:rPr lang="en"/>
              <a:t>Dataset overview	</a:t>
            </a:r>
            <a:endParaRPr/>
          </a:p>
        </p:txBody>
      </p:sp>
      <p:grpSp>
        <p:nvGrpSpPr>
          <p:cNvPr id="273" name="Google Shape;273;p3"/>
          <p:cNvGrpSpPr/>
          <p:nvPr/>
        </p:nvGrpSpPr>
        <p:grpSpPr>
          <a:xfrm>
            <a:off x="8422125" y="298550"/>
            <a:ext cx="327600" cy="327600"/>
            <a:chOff x="9379775" y="1529850"/>
            <a:chExt cx="327600" cy="327600"/>
          </a:xfrm>
        </p:grpSpPr>
        <p:sp>
          <p:nvSpPr>
            <p:cNvPr id="274" name="Google Shape;274;p3"/>
            <p:cNvSpPr/>
            <p:nvPr/>
          </p:nvSpPr>
          <p:spPr>
            <a:xfrm>
              <a:off x="9379775" y="1529850"/>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
            <p:cNvSpPr/>
            <p:nvPr/>
          </p:nvSpPr>
          <p:spPr>
            <a:xfrm>
              <a:off x="9452138" y="1602213"/>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276" name="Google Shape;276;p3"/>
          <p:cNvSpPr/>
          <p:nvPr/>
        </p:nvSpPr>
        <p:spPr>
          <a:xfrm>
            <a:off x="7194463" y="1266738"/>
            <a:ext cx="257600" cy="133225"/>
          </a:xfrm>
          <a:custGeom>
            <a:rect b="b" l="l" r="r" t="t"/>
            <a:pathLst>
              <a:path extrusionOk="0" h="5329" w="10304">
                <a:moveTo>
                  <a:pt x="5549" y="815"/>
                </a:moveTo>
                <a:lnTo>
                  <a:pt x="4958" y="1388"/>
                </a:lnTo>
                <a:cubicBezTo>
                  <a:pt x="4847" y="1185"/>
                  <a:pt x="4717" y="981"/>
                  <a:pt x="4551" y="815"/>
                </a:cubicBezTo>
                <a:close/>
                <a:moveTo>
                  <a:pt x="7806" y="815"/>
                </a:moveTo>
                <a:lnTo>
                  <a:pt x="5180" y="3441"/>
                </a:lnTo>
                <a:cubicBezTo>
                  <a:pt x="5235" y="3182"/>
                  <a:pt x="5291" y="2942"/>
                  <a:pt x="5291" y="2665"/>
                </a:cubicBezTo>
                <a:cubicBezTo>
                  <a:pt x="5309" y="2517"/>
                  <a:pt x="5291" y="2369"/>
                  <a:pt x="5272" y="2221"/>
                </a:cubicBezTo>
                <a:lnTo>
                  <a:pt x="6678" y="815"/>
                </a:lnTo>
                <a:close/>
                <a:moveTo>
                  <a:pt x="2645" y="815"/>
                </a:moveTo>
                <a:cubicBezTo>
                  <a:pt x="3663" y="815"/>
                  <a:pt x="4495" y="1647"/>
                  <a:pt x="4495" y="2665"/>
                </a:cubicBezTo>
                <a:cubicBezTo>
                  <a:pt x="4495" y="3682"/>
                  <a:pt x="3663" y="4514"/>
                  <a:pt x="2645" y="4514"/>
                </a:cubicBezTo>
                <a:cubicBezTo>
                  <a:pt x="1628" y="4514"/>
                  <a:pt x="796" y="3682"/>
                  <a:pt x="796" y="2665"/>
                </a:cubicBezTo>
                <a:cubicBezTo>
                  <a:pt x="796" y="1647"/>
                  <a:pt x="1628" y="815"/>
                  <a:pt x="2645" y="815"/>
                </a:cubicBezTo>
                <a:close/>
                <a:moveTo>
                  <a:pt x="8657" y="1111"/>
                </a:moveTo>
                <a:cubicBezTo>
                  <a:pt x="8898" y="1277"/>
                  <a:pt x="9083" y="1462"/>
                  <a:pt x="9249" y="1703"/>
                </a:cubicBezTo>
                <a:lnTo>
                  <a:pt x="6437" y="4514"/>
                </a:lnTo>
                <a:lnTo>
                  <a:pt x="5272" y="4514"/>
                </a:lnTo>
                <a:lnTo>
                  <a:pt x="8657" y="1111"/>
                </a:lnTo>
                <a:close/>
                <a:moveTo>
                  <a:pt x="9489" y="2572"/>
                </a:moveTo>
                <a:lnTo>
                  <a:pt x="9489" y="2665"/>
                </a:lnTo>
                <a:cubicBezTo>
                  <a:pt x="9489" y="3682"/>
                  <a:pt x="8657" y="4514"/>
                  <a:pt x="7640" y="4514"/>
                </a:cubicBezTo>
                <a:lnTo>
                  <a:pt x="7547" y="4514"/>
                </a:lnTo>
                <a:lnTo>
                  <a:pt x="9489" y="2572"/>
                </a:lnTo>
                <a:close/>
                <a:moveTo>
                  <a:pt x="2645" y="1"/>
                </a:moveTo>
                <a:cubicBezTo>
                  <a:pt x="1184" y="1"/>
                  <a:pt x="0" y="1203"/>
                  <a:pt x="0" y="2665"/>
                </a:cubicBezTo>
                <a:cubicBezTo>
                  <a:pt x="0" y="4107"/>
                  <a:pt x="1184" y="5328"/>
                  <a:pt x="2645" y="5328"/>
                </a:cubicBezTo>
                <a:lnTo>
                  <a:pt x="7640" y="5328"/>
                </a:lnTo>
                <a:cubicBezTo>
                  <a:pt x="9101" y="5328"/>
                  <a:pt x="10303" y="4107"/>
                  <a:pt x="10303" y="2665"/>
                </a:cubicBezTo>
                <a:cubicBezTo>
                  <a:pt x="10303" y="1203"/>
                  <a:pt x="9101" y="1"/>
                  <a:pt x="76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7" name="Google Shape;277;p3"/>
          <p:cNvGrpSpPr/>
          <p:nvPr/>
        </p:nvGrpSpPr>
        <p:grpSpPr>
          <a:xfrm flipH="1">
            <a:off x="236125" y="308225"/>
            <a:ext cx="327600" cy="327600"/>
            <a:chOff x="796675" y="2752525"/>
            <a:chExt cx="327600" cy="327600"/>
          </a:xfrm>
        </p:grpSpPr>
        <p:sp>
          <p:nvSpPr>
            <p:cNvPr id="278" name="Google Shape;278;p3"/>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grpSp>
        <p:nvGrpSpPr>
          <p:cNvPr id="803" name="Google Shape;803;g30aa08a890e_0_80"/>
          <p:cNvGrpSpPr/>
          <p:nvPr/>
        </p:nvGrpSpPr>
        <p:grpSpPr>
          <a:xfrm>
            <a:off x="203115" y="40635"/>
            <a:ext cx="5680594" cy="655989"/>
            <a:chOff x="883425" y="1138975"/>
            <a:chExt cx="3925502" cy="1525200"/>
          </a:xfrm>
        </p:grpSpPr>
        <p:sp>
          <p:nvSpPr>
            <p:cNvPr id="804" name="Google Shape;804;g30aa08a890e_0_80"/>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5" name="Google Shape;805;g30aa08a890e_0_80"/>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grpSp>
        <p:nvGrpSpPr>
          <p:cNvPr id="806" name="Google Shape;806;g30aa08a890e_0_80"/>
          <p:cNvGrpSpPr/>
          <p:nvPr/>
        </p:nvGrpSpPr>
        <p:grpSpPr>
          <a:xfrm flipH="1">
            <a:off x="236125" y="308225"/>
            <a:ext cx="327600" cy="327600"/>
            <a:chOff x="796675" y="2752525"/>
            <a:chExt cx="327600" cy="327600"/>
          </a:xfrm>
        </p:grpSpPr>
        <p:sp>
          <p:nvSpPr>
            <p:cNvPr id="807" name="Google Shape;807;g30aa08a890e_0_80"/>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g30aa08a890e_0_80"/>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9" name="Google Shape;809;g30aa08a890e_0_80"/>
          <p:cNvGrpSpPr/>
          <p:nvPr/>
        </p:nvGrpSpPr>
        <p:grpSpPr>
          <a:xfrm>
            <a:off x="5487299" y="308223"/>
            <a:ext cx="327600" cy="327600"/>
            <a:chOff x="4561299" y="535473"/>
            <a:chExt cx="327600" cy="327600"/>
          </a:xfrm>
        </p:grpSpPr>
        <p:sp>
          <p:nvSpPr>
            <p:cNvPr id="810" name="Google Shape;810;g30aa08a890e_0_80"/>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g30aa08a890e_0_80"/>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812" name="Google Shape;812;g30aa08a890e_0_80"/>
          <p:cNvSpPr txBox="1"/>
          <p:nvPr>
            <p:ph type="title"/>
          </p:nvPr>
        </p:nvSpPr>
        <p:spPr>
          <a:xfrm>
            <a:off x="647650" y="308225"/>
            <a:ext cx="23886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Churn</a:t>
            </a:r>
            <a:endParaRPr/>
          </a:p>
        </p:txBody>
      </p:sp>
      <p:sp>
        <p:nvSpPr>
          <p:cNvPr id="813" name="Google Shape;813;g30aa08a890e_0_80"/>
          <p:cNvSpPr txBox="1"/>
          <p:nvPr/>
        </p:nvSpPr>
        <p:spPr>
          <a:xfrm>
            <a:off x="647650" y="3073000"/>
            <a:ext cx="7322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600"/>
              <a:buFont typeface="Arial"/>
              <a:buNone/>
            </a:pPr>
            <a:r>
              <a:t/>
            </a:r>
            <a:endParaRPr sz="1200">
              <a:solidFill>
                <a:schemeClr val="accent6"/>
              </a:solidFill>
              <a:latin typeface="Merriweather"/>
              <a:ea typeface="Merriweather"/>
              <a:cs typeface="Merriweather"/>
              <a:sym typeface="Merriweather"/>
            </a:endParaRPr>
          </a:p>
          <a:p>
            <a:pPr indent="0" lvl="0" marL="0" rtl="0" algn="l">
              <a:spcBef>
                <a:spcPts val="0"/>
              </a:spcBef>
              <a:spcAft>
                <a:spcPts val="0"/>
              </a:spcAft>
              <a:buClr>
                <a:schemeClr val="dk1"/>
              </a:buClr>
              <a:buSzPts val="1600"/>
              <a:buFont typeface="Arial"/>
              <a:buNone/>
            </a:pPr>
            <a:r>
              <a:rPr lang="en" sz="1200">
                <a:solidFill>
                  <a:schemeClr val="dk1"/>
                </a:solidFill>
                <a:latin typeface="Merriweather"/>
                <a:ea typeface="Merriweather"/>
                <a:cs typeface="Merriweather"/>
                <a:sym typeface="Merriweather"/>
              </a:rPr>
              <a:t>Cả hai segment thuộc nhóm khách hàng rời bỏ ngừng mua hàng vì điều kiện kinh tế, trung bình họ sẵn sàng chi trả AOV 5570R$, mỗi món hàng giá 3909R$ cho mỗi đơn hàng, thấp hơn nhiều so với AOV và price trung bình chung.</a:t>
            </a:r>
            <a:endParaRPr sz="1200">
              <a:solidFill>
                <a:schemeClr val="dk1"/>
              </a:solidFill>
              <a:latin typeface="Merriweather"/>
              <a:ea typeface="Merriweather"/>
              <a:cs typeface="Merriweather"/>
              <a:sym typeface="Merriweather"/>
            </a:endParaRPr>
          </a:p>
          <a:p>
            <a:pPr indent="0" lvl="0" marL="0" rtl="0" algn="l">
              <a:spcBef>
                <a:spcPts val="0"/>
              </a:spcBef>
              <a:spcAft>
                <a:spcPts val="0"/>
              </a:spcAft>
              <a:buClr>
                <a:schemeClr val="dk1"/>
              </a:buClr>
              <a:buSzPts val="1100"/>
              <a:buFont typeface="Arial"/>
              <a:buNone/>
            </a:pPr>
            <a:r>
              <a:t/>
            </a:r>
            <a:endParaRPr sz="1200">
              <a:latin typeface="Merriweather"/>
              <a:ea typeface="Merriweather"/>
              <a:cs typeface="Merriweather"/>
              <a:sym typeface="Merriweather"/>
            </a:endParaRPr>
          </a:p>
          <a:p>
            <a:pPr indent="0" lvl="0" marL="0" rtl="0" algn="l">
              <a:spcBef>
                <a:spcPts val="0"/>
              </a:spcBef>
              <a:spcAft>
                <a:spcPts val="0"/>
              </a:spcAft>
              <a:buClr>
                <a:schemeClr val="dk1"/>
              </a:buClr>
              <a:buSzPts val="1100"/>
              <a:buFont typeface="Arial"/>
              <a:buNone/>
            </a:pPr>
            <a:r>
              <a:t/>
            </a:r>
            <a:endParaRPr sz="1200">
              <a:latin typeface="Merriweather"/>
              <a:ea typeface="Merriweather"/>
              <a:cs typeface="Merriweather"/>
              <a:sym typeface="Merriweather"/>
            </a:endParaRPr>
          </a:p>
        </p:txBody>
      </p:sp>
      <p:pic>
        <p:nvPicPr>
          <p:cNvPr id="814" name="Google Shape;814;g30aa08a890e_0_80"/>
          <p:cNvPicPr preferRelativeResize="0"/>
          <p:nvPr/>
        </p:nvPicPr>
        <p:blipFill rotWithShape="1">
          <a:blip r:embed="rId3">
            <a:alphaModFix/>
          </a:blip>
          <a:srcRect b="0" l="0" r="0" t="0"/>
          <a:stretch/>
        </p:blipFill>
        <p:spPr>
          <a:xfrm>
            <a:off x="297800" y="925050"/>
            <a:ext cx="3514725" cy="647700"/>
          </a:xfrm>
          <a:prstGeom prst="rect">
            <a:avLst/>
          </a:prstGeom>
          <a:noFill/>
          <a:ln>
            <a:noFill/>
          </a:ln>
        </p:spPr>
      </p:pic>
      <p:pic>
        <p:nvPicPr>
          <p:cNvPr id="815" name="Google Shape;815;g30aa08a890e_0_80"/>
          <p:cNvPicPr preferRelativeResize="0"/>
          <p:nvPr/>
        </p:nvPicPr>
        <p:blipFill rotWithShape="1">
          <a:blip r:embed="rId4">
            <a:alphaModFix/>
          </a:blip>
          <a:srcRect b="0" l="0" r="0" t="0"/>
          <a:stretch/>
        </p:blipFill>
        <p:spPr>
          <a:xfrm>
            <a:off x="152400" y="1861975"/>
            <a:ext cx="8839200" cy="990825"/>
          </a:xfrm>
          <a:prstGeom prst="rect">
            <a:avLst/>
          </a:prstGeom>
          <a:noFill/>
          <a:ln>
            <a:noFill/>
          </a:ln>
        </p:spPr>
      </p:pic>
      <p:sp>
        <p:nvSpPr>
          <p:cNvPr id="816" name="Google Shape;816;g30aa08a890e_0_80"/>
          <p:cNvSpPr/>
          <p:nvPr/>
        </p:nvSpPr>
        <p:spPr>
          <a:xfrm>
            <a:off x="5730000" y="1919575"/>
            <a:ext cx="1965000" cy="7575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id="821" name="Google Shape;821;g30aa08a890e_0_95"/>
          <p:cNvPicPr preferRelativeResize="0"/>
          <p:nvPr/>
        </p:nvPicPr>
        <p:blipFill>
          <a:blip r:embed="rId3">
            <a:alphaModFix/>
          </a:blip>
          <a:stretch>
            <a:fillRect/>
          </a:stretch>
        </p:blipFill>
        <p:spPr>
          <a:xfrm>
            <a:off x="152400" y="4407700"/>
            <a:ext cx="8839202" cy="365064"/>
          </a:xfrm>
          <a:prstGeom prst="rect">
            <a:avLst/>
          </a:prstGeom>
          <a:noFill/>
          <a:ln>
            <a:noFill/>
          </a:ln>
        </p:spPr>
      </p:pic>
      <p:grpSp>
        <p:nvGrpSpPr>
          <p:cNvPr id="822" name="Google Shape;822;g30aa08a890e_0_95"/>
          <p:cNvGrpSpPr/>
          <p:nvPr/>
        </p:nvGrpSpPr>
        <p:grpSpPr>
          <a:xfrm>
            <a:off x="203115" y="40635"/>
            <a:ext cx="5680594" cy="655989"/>
            <a:chOff x="883425" y="1138975"/>
            <a:chExt cx="3925502" cy="1525200"/>
          </a:xfrm>
        </p:grpSpPr>
        <p:sp>
          <p:nvSpPr>
            <p:cNvPr id="823" name="Google Shape;823;g30aa08a890e_0_95"/>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24" name="Google Shape;824;g30aa08a890e_0_95"/>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grpSp>
        <p:nvGrpSpPr>
          <p:cNvPr id="825" name="Google Shape;825;g30aa08a890e_0_95"/>
          <p:cNvGrpSpPr/>
          <p:nvPr/>
        </p:nvGrpSpPr>
        <p:grpSpPr>
          <a:xfrm flipH="1">
            <a:off x="236125" y="308225"/>
            <a:ext cx="327600" cy="327600"/>
            <a:chOff x="796675" y="2752525"/>
            <a:chExt cx="327600" cy="327600"/>
          </a:xfrm>
        </p:grpSpPr>
        <p:sp>
          <p:nvSpPr>
            <p:cNvPr id="826" name="Google Shape;826;g30aa08a890e_0_95"/>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g30aa08a890e_0_95"/>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8" name="Google Shape;828;g30aa08a890e_0_95"/>
          <p:cNvGrpSpPr/>
          <p:nvPr/>
        </p:nvGrpSpPr>
        <p:grpSpPr>
          <a:xfrm>
            <a:off x="5487299" y="308223"/>
            <a:ext cx="327600" cy="327600"/>
            <a:chOff x="4561299" y="535473"/>
            <a:chExt cx="327600" cy="327600"/>
          </a:xfrm>
        </p:grpSpPr>
        <p:sp>
          <p:nvSpPr>
            <p:cNvPr id="829" name="Google Shape;829;g30aa08a890e_0_95"/>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g30aa08a890e_0_95"/>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831" name="Google Shape;831;g30aa08a890e_0_95"/>
          <p:cNvSpPr txBox="1"/>
          <p:nvPr>
            <p:ph type="title"/>
          </p:nvPr>
        </p:nvSpPr>
        <p:spPr>
          <a:xfrm>
            <a:off x="647650" y="308225"/>
            <a:ext cx="23886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Probably Churn</a:t>
            </a:r>
            <a:endParaRPr/>
          </a:p>
        </p:txBody>
      </p:sp>
      <p:sp>
        <p:nvSpPr>
          <p:cNvPr id="832" name="Google Shape;832;g30aa08a890e_0_95"/>
          <p:cNvSpPr txBox="1"/>
          <p:nvPr/>
        </p:nvSpPr>
        <p:spPr>
          <a:xfrm>
            <a:off x="203125" y="3082250"/>
            <a:ext cx="4368000" cy="2352000"/>
          </a:xfrm>
          <a:prstGeom prst="rect">
            <a:avLst/>
          </a:prstGeom>
          <a:noFill/>
          <a:ln>
            <a:noFill/>
          </a:ln>
        </p:spPr>
        <p:txBody>
          <a:bodyPr anchorCtr="0" anchor="t" bIns="91425" lIns="91425" spcFirstLastPara="1" rIns="91425" wrap="square" tIns="91425">
            <a:spAutoFit/>
          </a:bodyPr>
          <a:lstStyle/>
          <a:p>
            <a:pPr indent="0" lvl="0" marL="0" rtl="0" algn="just">
              <a:lnSpc>
                <a:spcPct val="80000"/>
              </a:lnSpc>
              <a:spcBef>
                <a:spcPts val="0"/>
              </a:spcBef>
              <a:spcAft>
                <a:spcPts val="0"/>
              </a:spcAft>
              <a:buClr>
                <a:schemeClr val="dk1"/>
              </a:buClr>
              <a:buSzPts val="605"/>
              <a:buFont typeface="Arial"/>
              <a:buNone/>
            </a:pPr>
            <a:r>
              <a:rPr lang="en" sz="1100">
                <a:solidFill>
                  <a:schemeClr val="dk1"/>
                </a:solidFill>
                <a:latin typeface="Merriweather"/>
                <a:ea typeface="Merriweather"/>
                <a:cs typeface="Merriweather"/>
                <a:sym typeface="Merriweather"/>
              </a:rPr>
              <a:t>Nhóm có khả năng churned là những khách hàng có nguy cơ cao chuyển sang trạng thái churned, gồm 8074 khách hàng (chiếm khoảng 8.46% tổng số khách hàng) thuộc hai segment có đặc điểm sau:</a:t>
            </a:r>
            <a:endParaRPr sz="1100">
              <a:solidFill>
                <a:schemeClr val="dk1"/>
              </a:solidFill>
              <a:latin typeface="Merriweather"/>
              <a:ea typeface="Merriweather"/>
              <a:cs typeface="Merriweather"/>
              <a:sym typeface="Merriweather"/>
            </a:endParaRPr>
          </a:p>
          <a:p>
            <a:pPr indent="0" lvl="0" marL="0" rtl="0" algn="just">
              <a:lnSpc>
                <a:spcPct val="80000"/>
              </a:lnSpc>
              <a:spcBef>
                <a:spcPts val="0"/>
              </a:spcBef>
              <a:spcAft>
                <a:spcPts val="0"/>
              </a:spcAft>
              <a:buClr>
                <a:schemeClr val="dk1"/>
              </a:buClr>
              <a:buSzPts val="605"/>
              <a:buFont typeface="Arial"/>
              <a:buNone/>
            </a:pPr>
            <a:r>
              <a:t/>
            </a:r>
            <a:endParaRPr sz="1100">
              <a:solidFill>
                <a:schemeClr val="dk1"/>
              </a:solidFill>
              <a:latin typeface="Merriweather"/>
              <a:ea typeface="Merriweather"/>
              <a:cs typeface="Merriweather"/>
              <a:sym typeface="Merriweather"/>
            </a:endParaRPr>
          </a:p>
          <a:p>
            <a:pPr indent="0" lvl="0" marL="0" rtl="0" algn="just">
              <a:lnSpc>
                <a:spcPct val="80000"/>
              </a:lnSpc>
              <a:spcBef>
                <a:spcPts val="0"/>
              </a:spcBef>
              <a:spcAft>
                <a:spcPts val="0"/>
              </a:spcAft>
              <a:buClr>
                <a:schemeClr val="dk1"/>
              </a:buClr>
              <a:buSzPts val="605"/>
              <a:buFont typeface="Arial"/>
              <a:buNone/>
            </a:pPr>
            <a:r>
              <a:rPr b="1" lang="en" sz="1100">
                <a:solidFill>
                  <a:schemeClr val="dk1"/>
                </a:solidFill>
                <a:latin typeface="Merriweather"/>
                <a:ea typeface="Merriweather"/>
                <a:cs typeface="Merriweather"/>
                <a:sym typeface="Merriweather"/>
              </a:rPr>
              <a:t>About To Sleep: </a:t>
            </a:r>
            <a:endParaRPr b="1" sz="1100">
              <a:solidFill>
                <a:schemeClr val="dk1"/>
              </a:solidFill>
              <a:latin typeface="Merriweather"/>
              <a:ea typeface="Merriweather"/>
              <a:cs typeface="Merriweather"/>
              <a:sym typeface="Merriweather"/>
            </a:endParaRPr>
          </a:p>
          <a:p>
            <a:pPr indent="0" lvl="0" marL="0" rtl="0" algn="just">
              <a:lnSpc>
                <a:spcPct val="80000"/>
              </a:lnSpc>
              <a:spcBef>
                <a:spcPts val="0"/>
              </a:spcBef>
              <a:spcAft>
                <a:spcPts val="0"/>
              </a:spcAft>
              <a:buClr>
                <a:schemeClr val="dk1"/>
              </a:buClr>
              <a:buSzPts val="605"/>
              <a:buFont typeface="Arial"/>
              <a:buNone/>
            </a:pPr>
            <a:r>
              <a:rPr lang="en" sz="1100">
                <a:solidFill>
                  <a:schemeClr val="dk1"/>
                </a:solidFill>
                <a:latin typeface="Merriweather"/>
                <a:ea typeface="Merriweather"/>
                <a:cs typeface="Merriweather"/>
                <a:sym typeface="Merriweather"/>
              </a:rPr>
              <a:t>Nhóm này bao gồm các khách hàng có giá trị RFM trung bình hoặc trên mức trung bình, nhưng đã không mua hàng trong một khoảng thời gian dài (9 tháng). </a:t>
            </a:r>
            <a:endParaRPr sz="1100">
              <a:solidFill>
                <a:schemeClr val="dk1"/>
              </a:solidFill>
              <a:latin typeface="Merriweather"/>
              <a:ea typeface="Merriweather"/>
              <a:cs typeface="Merriweather"/>
              <a:sym typeface="Merriweather"/>
            </a:endParaRPr>
          </a:p>
          <a:p>
            <a:pPr indent="0" lvl="0" marL="0" rtl="0" algn="just">
              <a:lnSpc>
                <a:spcPct val="80000"/>
              </a:lnSpc>
              <a:spcBef>
                <a:spcPts val="0"/>
              </a:spcBef>
              <a:spcAft>
                <a:spcPts val="0"/>
              </a:spcAft>
              <a:buClr>
                <a:schemeClr val="dk1"/>
              </a:buClr>
              <a:buSzPts val="605"/>
              <a:buFont typeface="Arial"/>
              <a:buNone/>
            </a:pPr>
            <a:r>
              <a:t/>
            </a:r>
            <a:endParaRPr sz="1100">
              <a:solidFill>
                <a:schemeClr val="dk1"/>
              </a:solidFill>
              <a:latin typeface="Merriweather"/>
              <a:ea typeface="Merriweather"/>
              <a:cs typeface="Merriweather"/>
              <a:sym typeface="Merriweather"/>
            </a:endParaRPr>
          </a:p>
          <a:p>
            <a:pPr indent="0" lvl="0" marL="0" rtl="0" algn="just">
              <a:lnSpc>
                <a:spcPct val="80000"/>
              </a:lnSpc>
              <a:spcBef>
                <a:spcPts val="0"/>
              </a:spcBef>
              <a:spcAft>
                <a:spcPts val="0"/>
              </a:spcAft>
              <a:buClr>
                <a:schemeClr val="dk1"/>
              </a:buClr>
              <a:buSzPts val="605"/>
              <a:buFont typeface="Arial"/>
              <a:buNone/>
            </a:pPr>
            <a:r>
              <a:rPr b="1" lang="en" sz="1100">
                <a:solidFill>
                  <a:schemeClr val="dk1"/>
                </a:solidFill>
                <a:latin typeface="Merriweather"/>
                <a:ea typeface="Merriweather"/>
                <a:cs typeface="Merriweather"/>
                <a:sym typeface="Merriweather"/>
              </a:rPr>
              <a:t>At Risk: </a:t>
            </a:r>
            <a:endParaRPr b="1" sz="1100">
              <a:solidFill>
                <a:schemeClr val="dk1"/>
              </a:solidFill>
              <a:latin typeface="Merriweather"/>
              <a:ea typeface="Merriweather"/>
              <a:cs typeface="Merriweather"/>
              <a:sym typeface="Merriweather"/>
            </a:endParaRPr>
          </a:p>
          <a:p>
            <a:pPr indent="0" lvl="0" marL="0" rtl="0" algn="just">
              <a:lnSpc>
                <a:spcPct val="80000"/>
              </a:lnSpc>
              <a:spcBef>
                <a:spcPts val="0"/>
              </a:spcBef>
              <a:spcAft>
                <a:spcPts val="0"/>
              </a:spcAft>
              <a:buNone/>
            </a:pPr>
            <a:r>
              <a:rPr lang="en" sz="1100">
                <a:solidFill>
                  <a:schemeClr val="dk1"/>
                </a:solidFill>
                <a:latin typeface="Merriweather"/>
                <a:ea typeface="Merriweather"/>
                <a:cs typeface="Merriweather"/>
                <a:sym typeface="Merriweather"/>
              </a:rPr>
              <a:t>Nhóm này bao gồm các khách hàng đã chi tiêu đáng kể và mua hàng thường xuyên trong quá khứ, nhưng đã không mua hàng trong một khoảng thời gian dài hơn 1 năm nay. </a:t>
            </a:r>
            <a:endParaRPr sz="1100">
              <a:solidFill>
                <a:schemeClr val="dk1"/>
              </a:solidFill>
              <a:latin typeface="Merriweather"/>
              <a:ea typeface="Merriweather"/>
              <a:cs typeface="Merriweather"/>
              <a:sym typeface="Merriweather"/>
            </a:endParaRPr>
          </a:p>
          <a:p>
            <a:pPr indent="0" lvl="0" marL="0" rtl="0" algn="just">
              <a:lnSpc>
                <a:spcPct val="80000"/>
              </a:lnSpc>
              <a:spcBef>
                <a:spcPts val="0"/>
              </a:spcBef>
              <a:spcAft>
                <a:spcPts val="0"/>
              </a:spcAft>
              <a:buNone/>
            </a:pPr>
            <a:r>
              <a:t/>
            </a:r>
            <a:endParaRPr sz="1100">
              <a:solidFill>
                <a:schemeClr val="accent6"/>
              </a:solidFill>
              <a:latin typeface="Merriweather"/>
              <a:ea typeface="Merriweather"/>
              <a:cs typeface="Merriweather"/>
              <a:sym typeface="Merriweather"/>
            </a:endParaRPr>
          </a:p>
          <a:p>
            <a:pPr indent="0" lvl="0" marL="0" rtl="0" algn="l">
              <a:lnSpc>
                <a:spcPct val="80000"/>
              </a:lnSpc>
              <a:spcBef>
                <a:spcPts val="0"/>
              </a:spcBef>
              <a:spcAft>
                <a:spcPts val="0"/>
              </a:spcAft>
              <a:buClr>
                <a:schemeClr val="dk1"/>
              </a:buClr>
              <a:buSzPts val="605"/>
              <a:buFont typeface="Arial"/>
              <a:buNone/>
            </a:pPr>
            <a:r>
              <a:t/>
            </a:r>
            <a:endParaRPr sz="1100">
              <a:solidFill>
                <a:schemeClr val="dk1"/>
              </a:solidFill>
              <a:latin typeface="Merriweather"/>
              <a:ea typeface="Merriweather"/>
              <a:cs typeface="Merriweather"/>
              <a:sym typeface="Merriweather"/>
            </a:endParaRPr>
          </a:p>
        </p:txBody>
      </p:sp>
      <p:pic>
        <p:nvPicPr>
          <p:cNvPr id="833" name="Google Shape;833;g30aa08a890e_0_95"/>
          <p:cNvPicPr preferRelativeResize="0"/>
          <p:nvPr/>
        </p:nvPicPr>
        <p:blipFill rotWithShape="1">
          <a:blip r:embed="rId4">
            <a:alphaModFix/>
          </a:blip>
          <a:srcRect b="0" l="0" r="0" t="0"/>
          <a:stretch/>
        </p:blipFill>
        <p:spPr>
          <a:xfrm>
            <a:off x="182300" y="770250"/>
            <a:ext cx="8182589" cy="2177576"/>
          </a:xfrm>
          <a:prstGeom prst="rect">
            <a:avLst/>
          </a:prstGeom>
          <a:noFill/>
          <a:ln>
            <a:noFill/>
          </a:ln>
        </p:spPr>
      </p:pic>
      <p:sp>
        <p:nvSpPr>
          <p:cNvPr id="834" name="Google Shape;834;g30aa08a890e_0_95"/>
          <p:cNvSpPr txBox="1"/>
          <p:nvPr/>
        </p:nvSpPr>
        <p:spPr>
          <a:xfrm>
            <a:off x="5286925" y="3498600"/>
            <a:ext cx="3297900" cy="1403700"/>
          </a:xfrm>
          <a:prstGeom prst="rect">
            <a:avLst/>
          </a:prstGeom>
          <a:noFill/>
          <a:ln>
            <a:noFill/>
          </a:ln>
        </p:spPr>
        <p:txBody>
          <a:bodyPr anchorCtr="0" anchor="t" bIns="91425" lIns="91425" spcFirstLastPara="1" rIns="91425" wrap="square" tIns="91425">
            <a:spAutoFit/>
          </a:bodyPr>
          <a:lstStyle/>
          <a:p>
            <a:pPr indent="0" lvl="0" marL="0" rtl="0" algn="just">
              <a:lnSpc>
                <a:spcPct val="80000"/>
              </a:lnSpc>
              <a:spcBef>
                <a:spcPts val="0"/>
              </a:spcBef>
              <a:spcAft>
                <a:spcPts val="0"/>
              </a:spcAft>
              <a:buClr>
                <a:schemeClr val="dk1"/>
              </a:buClr>
              <a:buSzPts val="1100"/>
              <a:buFont typeface="Arial"/>
              <a:buNone/>
            </a:pPr>
            <a:r>
              <a:rPr lang="en" sz="1100">
                <a:solidFill>
                  <a:schemeClr val="dk1"/>
                </a:solidFill>
                <a:latin typeface="Merriweather"/>
                <a:ea typeface="Merriweather"/>
                <a:cs typeface="Merriweather"/>
                <a:sym typeface="Merriweather"/>
              </a:rPr>
              <a:t>Có thể giả định rằng nhóm probably churn customer có thể không quay trở lại mua hàng vì họ đã không thể tiếp tục giữ được mức chi tiêu và tần suất cao. Lý do khác có thể là do họ không nhận được sự chăm sóc hoặc ưu đãi đặc biệt từ Olist, hoặc có thể họ không hài lòng với sản phẩm hoặc dịch vụ.</a:t>
            </a:r>
            <a:endParaRPr sz="1100">
              <a:solidFill>
                <a:schemeClr val="dk1"/>
              </a:solidFill>
              <a:latin typeface="Merriweather"/>
              <a:ea typeface="Merriweather"/>
              <a:cs typeface="Merriweather"/>
              <a:sym typeface="Merriweather"/>
            </a:endParaRPr>
          </a:p>
          <a:p>
            <a:pPr indent="0" lvl="0" marL="0" rtl="0" algn="just">
              <a:lnSpc>
                <a:spcPct val="80000"/>
              </a:lnSpc>
              <a:spcBef>
                <a:spcPts val="0"/>
              </a:spcBef>
              <a:spcAft>
                <a:spcPts val="0"/>
              </a:spcAft>
              <a:buNone/>
            </a:pPr>
            <a:r>
              <a:t/>
            </a:r>
            <a:endParaRPr sz="1100">
              <a:solidFill>
                <a:schemeClr val="dk1"/>
              </a:solidFill>
              <a:latin typeface="Merriweather"/>
              <a:ea typeface="Merriweather"/>
              <a:cs typeface="Merriweather"/>
              <a:sym typeface="Merriweather"/>
            </a:endParaRPr>
          </a:p>
          <a:p>
            <a:pPr indent="0" lvl="0" marL="0" rtl="0" algn="just">
              <a:lnSpc>
                <a:spcPct val="80000"/>
              </a:lnSpc>
              <a:spcBef>
                <a:spcPts val="0"/>
              </a:spcBef>
              <a:spcAft>
                <a:spcPts val="0"/>
              </a:spcAft>
              <a:buNone/>
            </a:pPr>
            <a:r>
              <a:t/>
            </a:r>
            <a:endParaRPr sz="1100">
              <a:solidFill>
                <a:schemeClr val="dk1"/>
              </a:solidFill>
              <a:latin typeface="Merriweather"/>
              <a:ea typeface="Merriweather"/>
              <a:cs typeface="Merriweather"/>
              <a:sym typeface="Merriweather"/>
            </a:endParaRPr>
          </a:p>
        </p:txBody>
      </p:sp>
      <p:sp>
        <p:nvSpPr>
          <p:cNvPr id="835" name="Google Shape;835;g30aa08a890e_0_95"/>
          <p:cNvSpPr/>
          <p:nvPr/>
        </p:nvSpPr>
        <p:spPr>
          <a:xfrm>
            <a:off x="4761175" y="3978600"/>
            <a:ext cx="355200" cy="195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rriweather"/>
              <a:ea typeface="Merriweather"/>
              <a:cs typeface="Merriweather"/>
              <a:sym typeface="Merriweathe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grpSp>
        <p:nvGrpSpPr>
          <p:cNvPr id="840" name="Google Shape;840;g30aa08a890e_0_160"/>
          <p:cNvGrpSpPr/>
          <p:nvPr/>
        </p:nvGrpSpPr>
        <p:grpSpPr>
          <a:xfrm>
            <a:off x="203115" y="40635"/>
            <a:ext cx="5680594" cy="655989"/>
            <a:chOff x="883425" y="1138975"/>
            <a:chExt cx="3925502" cy="1525200"/>
          </a:xfrm>
        </p:grpSpPr>
        <p:sp>
          <p:nvSpPr>
            <p:cNvPr id="841" name="Google Shape;841;g30aa08a890e_0_160"/>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42" name="Google Shape;842;g30aa08a890e_0_160"/>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grpSp>
        <p:nvGrpSpPr>
          <p:cNvPr id="843" name="Google Shape;843;g30aa08a890e_0_160"/>
          <p:cNvGrpSpPr/>
          <p:nvPr/>
        </p:nvGrpSpPr>
        <p:grpSpPr>
          <a:xfrm flipH="1">
            <a:off x="236125" y="308225"/>
            <a:ext cx="327600" cy="327600"/>
            <a:chOff x="796675" y="2752525"/>
            <a:chExt cx="327600" cy="327600"/>
          </a:xfrm>
        </p:grpSpPr>
        <p:sp>
          <p:nvSpPr>
            <p:cNvPr id="844" name="Google Shape;844;g30aa08a890e_0_160"/>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g30aa08a890e_0_160"/>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6" name="Google Shape;846;g30aa08a890e_0_160"/>
          <p:cNvGrpSpPr/>
          <p:nvPr/>
        </p:nvGrpSpPr>
        <p:grpSpPr>
          <a:xfrm>
            <a:off x="5487299" y="308223"/>
            <a:ext cx="327600" cy="327600"/>
            <a:chOff x="4561299" y="535473"/>
            <a:chExt cx="327600" cy="327600"/>
          </a:xfrm>
        </p:grpSpPr>
        <p:sp>
          <p:nvSpPr>
            <p:cNvPr id="847" name="Google Shape;847;g30aa08a890e_0_160"/>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g30aa08a890e_0_160"/>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849" name="Google Shape;849;g30aa08a890e_0_160"/>
          <p:cNvSpPr txBox="1"/>
          <p:nvPr>
            <p:ph type="title"/>
          </p:nvPr>
        </p:nvSpPr>
        <p:spPr>
          <a:xfrm>
            <a:off x="647650" y="308225"/>
            <a:ext cx="2388600" cy="40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2300"/>
              <a:buNone/>
            </a:pPr>
            <a:r>
              <a:rPr lang="en"/>
              <a:t>Probably Churn</a:t>
            </a:r>
            <a:endParaRPr/>
          </a:p>
        </p:txBody>
      </p:sp>
      <p:sp>
        <p:nvSpPr>
          <p:cNvPr id="850" name="Google Shape;850;g30aa08a890e_0_160"/>
          <p:cNvSpPr txBox="1"/>
          <p:nvPr/>
        </p:nvSpPr>
        <p:spPr>
          <a:xfrm>
            <a:off x="236125" y="3881975"/>
            <a:ext cx="8338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600"/>
              <a:buFont typeface="Arial"/>
              <a:buNone/>
            </a:pPr>
            <a:r>
              <a:rPr lang="en" sz="1200">
                <a:solidFill>
                  <a:schemeClr val="dk1"/>
                </a:solidFill>
                <a:latin typeface="Merriweather"/>
                <a:ea typeface="Merriweather"/>
                <a:cs typeface="Merriweather"/>
                <a:sym typeface="Merriweather"/>
              </a:rPr>
              <a:t>Có vẻ điểm review của nhóm thấp hơn so với mức đánh giá trung bình, đặc biệt là nhóm about to sleep là chiếm phần lớn kéo mức độ hài lòng xuống.</a:t>
            </a:r>
            <a:endParaRPr sz="1200">
              <a:solidFill>
                <a:schemeClr val="dk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000"/>
              <a:buFont typeface="Arial"/>
              <a:buNone/>
            </a:pPr>
            <a:r>
              <a:t/>
            </a:r>
            <a:endParaRPr sz="1200">
              <a:solidFill>
                <a:schemeClr val="dk1"/>
              </a:solidFill>
              <a:latin typeface="Merriweather"/>
              <a:ea typeface="Merriweather"/>
              <a:cs typeface="Merriweather"/>
              <a:sym typeface="Merriweather"/>
            </a:endParaRPr>
          </a:p>
        </p:txBody>
      </p:sp>
      <p:pic>
        <p:nvPicPr>
          <p:cNvPr id="851" name="Google Shape;851;g30aa08a890e_0_160"/>
          <p:cNvPicPr preferRelativeResize="0"/>
          <p:nvPr/>
        </p:nvPicPr>
        <p:blipFill rotWithShape="1">
          <a:blip r:embed="rId3">
            <a:alphaModFix/>
          </a:blip>
          <a:srcRect b="0" l="0" r="0" t="0"/>
          <a:stretch/>
        </p:blipFill>
        <p:spPr>
          <a:xfrm>
            <a:off x="2319573" y="800776"/>
            <a:ext cx="3564125" cy="561472"/>
          </a:xfrm>
          <a:prstGeom prst="rect">
            <a:avLst/>
          </a:prstGeom>
          <a:noFill/>
          <a:ln>
            <a:noFill/>
          </a:ln>
        </p:spPr>
      </p:pic>
      <p:pic>
        <p:nvPicPr>
          <p:cNvPr id="852" name="Google Shape;852;g30aa08a890e_0_160"/>
          <p:cNvPicPr preferRelativeResize="0"/>
          <p:nvPr/>
        </p:nvPicPr>
        <p:blipFill rotWithShape="1">
          <a:blip r:embed="rId4">
            <a:alphaModFix/>
          </a:blip>
          <a:srcRect b="0" l="0" r="0" t="0"/>
          <a:stretch/>
        </p:blipFill>
        <p:spPr>
          <a:xfrm>
            <a:off x="236125" y="1466400"/>
            <a:ext cx="8338830" cy="763800"/>
          </a:xfrm>
          <a:prstGeom prst="rect">
            <a:avLst/>
          </a:prstGeom>
          <a:noFill/>
          <a:ln>
            <a:noFill/>
          </a:ln>
        </p:spPr>
      </p:pic>
      <p:sp>
        <p:nvSpPr>
          <p:cNvPr id="853" name="Google Shape;853;g30aa08a890e_0_160"/>
          <p:cNvSpPr txBox="1"/>
          <p:nvPr/>
        </p:nvSpPr>
        <p:spPr>
          <a:xfrm>
            <a:off x="236125" y="2371850"/>
            <a:ext cx="7449600" cy="936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AOV và giá tiền có vẻ cũng ảnh hưởng đến họ nhưng không nhiều như đối với những khách hàng churn</a:t>
            </a:r>
            <a:endParaRPr sz="1200">
              <a:solidFill>
                <a:schemeClr val="dk1"/>
              </a:solidFill>
              <a:latin typeface="Nunito"/>
              <a:ea typeface="Nunito"/>
              <a:cs typeface="Nunito"/>
              <a:sym typeface="Nunito"/>
            </a:endParaRPr>
          </a:p>
        </p:txBody>
      </p:sp>
      <p:pic>
        <p:nvPicPr>
          <p:cNvPr id="854" name="Google Shape;854;g30aa08a890e_0_160"/>
          <p:cNvPicPr preferRelativeResize="0"/>
          <p:nvPr/>
        </p:nvPicPr>
        <p:blipFill rotWithShape="1">
          <a:blip r:embed="rId5">
            <a:alphaModFix/>
          </a:blip>
          <a:srcRect b="0" l="0" r="0" t="0"/>
          <a:stretch/>
        </p:blipFill>
        <p:spPr>
          <a:xfrm>
            <a:off x="224063" y="2853275"/>
            <a:ext cx="8362950" cy="102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g30aa08a890e_0_0"/>
          <p:cNvSpPr txBox="1"/>
          <p:nvPr>
            <p:ph type="title"/>
          </p:nvPr>
        </p:nvSpPr>
        <p:spPr>
          <a:xfrm>
            <a:off x="2578650" y="1629700"/>
            <a:ext cx="3986700" cy="113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 sz="8000"/>
              <a:t>06</a:t>
            </a:r>
            <a:endParaRPr sz="8000"/>
          </a:p>
        </p:txBody>
      </p:sp>
      <p:sp>
        <p:nvSpPr>
          <p:cNvPr id="860" name="Google Shape;860;g30aa08a890e_0_0"/>
          <p:cNvSpPr txBox="1"/>
          <p:nvPr>
            <p:ph idx="2" type="title"/>
          </p:nvPr>
        </p:nvSpPr>
        <p:spPr>
          <a:xfrm>
            <a:off x="1403000" y="2908575"/>
            <a:ext cx="6707700" cy="1382400"/>
          </a:xfrm>
          <a:prstGeom prst="rect">
            <a:avLst/>
          </a:prstGeom>
          <a:noFill/>
          <a:ln>
            <a:noFill/>
          </a:ln>
        </p:spPr>
        <p:txBody>
          <a:bodyPr anchorCtr="0" anchor="b" bIns="91425" lIns="91425" spcFirstLastPara="1" rIns="91425" wrap="square" tIns="91425">
            <a:noAutofit/>
          </a:bodyPr>
          <a:lstStyle/>
          <a:p>
            <a:pPr indent="0" lvl="0" marL="0" rtl="0" algn="ctr">
              <a:lnSpc>
                <a:spcPct val="70000"/>
              </a:lnSpc>
              <a:spcBef>
                <a:spcPts val="0"/>
              </a:spcBef>
              <a:spcAft>
                <a:spcPts val="0"/>
              </a:spcAft>
              <a:buSzPts val="2800"/>
              <a:buNone/>
            </a:pPr>
            <a:r>
              <a:rPr lang="en"/>
              <a:t> Conclusions &amp; recommendations	</a:t>
            </a:r>
            <a:endParaRPr/>
          </a:p>
        </p:txBody>
      </p:sp>
      <p:grpSp>
        <p:nvGrpSpPr>
          <p:cNvPr id="861" name="Google Shape;861;g30aa08a890e_0_0"/>
          <p:cNvGrpSpPr/>
          <p:nvPr/>
        </p:nvGrpSpPr>
        <p:grpSpPr>
          <a:xfrm>
            <a:off x="8422125" y="298550"/>
            <a:ext cx="327600" cy="327600"/>
            <a:chOff x="9379775" y="1529850"/>
            <a:chExt cx="327600" cy="327600"/>
          </a:xfrm>
        </p:grpSpPr>
        <p:sp>
          <p:nvSpPr>
            <p:cNvPr id="862" name="Google Shape;862;g30aa08a890e_0_0"/>
            <p:cNvSpPr/>
            <p:nvPr/>
          </p:nvSpPr>
          <p:spPr>
            <a:xfrm>
              <a:off x="9379775" y="1529850"/>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g30aa08a890e_0_0"/>
            <p:cNvSpPr/>
            <p:nvPr/>
          </p:nvSpPr>
          <p:spPr>
            <a:xfrm>
              <a:off x="9452138" y="1602213"/>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864" name="Google Shape;864;g30aa08a890e_0_0"/>
          <p:cNvSpPr/>
          <p:nvPr/>
        </p:nvSpPr>
        <p:spPr>
          <a:xfrm>
            <a:off x="7194463" y="1266738"/>
            <a:ext cx="257600" cy="133225"/>
          </a:xfrm>
          <a:custGeom>
            <a:rect b="b" l="l" r="r" t="t"/>
            <a:pathLst>
              <a:path extrusionOk="0" h="5329" w="10304">
                <a:moveTo>
                  <a:pt x="5549" y="815"/>
                </a:moveTo>
                <a:lnTo>
                  <a:pt x="4958" y="1388"/>
                </a:lnTo>
                <a:cubicBezTo>
                  <a:pt x="4847" y="1185"/>
                  <a:pt x="4717" y="981"/>
                  <a:pt x="4551" y="815"/>
                </a:cubicBezTo>
                <a:close/>
                <a:moveTo>
                  <a:pt x="7806" y="815"/>
                </a:moveTo>
                <a:lnTo>
                  <a:pt x="5180" y="3441"/>
                </a:lnTo>
                <a:cubicBezTo>
                  <a:pt x="5235" y="3182"/>
                  <a:pt x="5291" y="2942"/>
                  <a:pt x="5291" y="2665"/>
                </a:cubicBezTo>
                <a:cubicBezTo>
                  <a:pt x="5309" y="2517"/>
                  <a:pt x="5291" y="2369"/>
                  <a:pt x="5272" y="2221"/>
                </a:cubicBezTo>
                <a:lnTo>
                  <a:pt x="6678" y="815"/>
                </a:lnTo>
                <a:close/>
                <a:moveTo>
                  <a:pt x="2645" y="815"/>
                </a:moveTo>
                <a:cubicBezTo>
                  <a:pt x="3663" y="815"/>
                  <a:pt x="4495" y="1647"/>
                  <a:pt x="4495" y="2665"/>
                </a:cubicBezTo>
                <a:cubicBezTo>
                  <a:pt x="4495" y="3682"/>
                  <a:pt x="3663" y="4514"/>
                  <a:pt x="2645" y="4514"/>
                </a:cubicBezTo>
                <a:cubicBezTo>
                  <a:pt x="1628" y="4514"/>
                  <a:pt x="796" y="3682"/>
                  <a:pt x="796" y="2665"/>
                </a:cubicBezTo>
                <a:cubicBezTo>
                  <a:pt x="796" y="1647"/>
                  <a:pt x="1628" y="815"/>
                  <a:pt x="2645" y="815"/>
                </a:cubicBezTo>
                <a:close/>
                <a:moveTo>
                  <a:pt x="8657" y="1111"/>
                </a:moveTo>
                <a:cubicBezTo>
                  <a:pt x="8898" y="1277"/>
                  <a:pt x="9083" y="1462"/>
                  <a:pt x="9249" y="1703"/>
                </a:cubicBezTo>
                <a:lnTo>
                  <a:pt x="6437" y="4514"/>
                </a:lnTo>
                <a:lnTo>
                  <a:pt x="5272" y="4514"/>
                </a:lnTo>
                <a:lnTo>
                  <a:pt x="8657" y="1111"/>
                </a:lnTo>
                <a:close/>
                <a:moveTo>
                  <a:pt x="9489" y="2572"/>
                </a:moveTo>
                <a:lnTo>
                  <a:pt x="9489" y="2665"/>
                </a:lnTo>
                <a:cubicBezTo>
                  <a:pt x="9489" y="3682"/>
                  <a:pt x="8657" y="4514"/>
                  <a:pt x="7640" y="4514"/>
                </a:cubicBezTo>
                <a:lnTo>
                  <a:pt x="7547" y="4514"/>
                </a:lnTo>
                <a:lnTo>
                  <a:pt x="9489" y="2572"/>
                </a:lnTo>
                <a:close/>
                <a:moveTo>
                  <a:pt x="2645" y="1"/>
                </a:moveTo>
                <a:cubicBezTo>
                  <a:pt x="1184" y="1"/>
                  <a:pt x="0" y="1203"/>
                  <a:pt x="0" y="2665"/>
                </a:cubicBezTo>
                <a:cubicBezTo>
                  <a:pt x="0" y="4107"/>
                  <a:pt x="1184" y="5328"/>
                  <a:pt x="2645" y="5328"/>
                </a:cubicBezTo>
                <a:lnTo>
                  <a:pt x="7640" y="5328"/>
                </a:lnTo>
                <a:cubicBezTo>
                  <a:pt x="9101" y="5328"/>
                  <a:pt x="10303" y="4107"/>
                  <a:pt x="10303" y="2665"/>
                </a:cubicBezTo>
                <a:cubicBezTo>
                  <a:pt x="10303" y="1203"/>
                  <a:pt x="9101" y="1"/>
                  <a:pt x="76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5" name="Google Shape;865;g30aa08a890e_0_0"/>
          <p:cNvGrpSpPr/>
          <p:nvPr/>
        </p:nvGrpSpPr>
        <p:grpSpPr>
          <a:xfrm flipH="1">
            <a:off x="236125" y="308225"/>
            <a:ext cx="327600" cy="327600"/>
            <a:chOff x="796675" y="2752525"/>
            <a:chExt cx="327600" cy="327600"/>
          </a:xfrm>
        </p:grpSpPr>
        <p:sp>
          <p:nvSpPr>
            <p:cNvPr id="866" name="Google Shape;866;g30aa08a890e_0_0"/>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g30aa08a890e_0_0"/>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24"/>
          <p:cNvSpPr/>
          <p:nvPr/>
        </p:nvSpPr>
        <p:spPr>
          <a:xfrm>
            <a:off x="985000" y="3082925"/>
            <a:ext cx="5958000" cy="10623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4"/>
          <p:cNvSpPr/>
          <p:nvPr/>
        </p:nvSpPr>
        <p:spPr>
          <a:xfrm>
            <a:off x="985000" y="2077250"/>
            <a:ext cx="5958000" cy="814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4"/>
          <p:cNvSpPr/>
          <p:nvPr/>
        </p:nvSpPr>
        <p:spPr>
          <a:xfrm>
            <a:off x="985000" y="1111250"/>
            <a:ext cx="5958000" cy="814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5" name="Google Shape;875;p24"/>
          <p:cNvGrpSpPr/>
          <p:nvPr/>
        </p:nvGrpSpPr>
        <p:grpSpPr>
          <a:xfrm>
            <a:off x="203115" y="40635"/>
            <a:ext cx="5680594" cy="655989"/>
            <a:chOff x="883425" y="1138975"/>
            <a:chExt cx="3925502" cy="1525200"/>
          </a:xfrm>
        </p:grpSpPr>
        <p:sp>
          <p:nvSpPr>
            <p:cNvPr id="876" name="Google Shape;876;p24"/>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77" name="Google Shape;877;p24"/>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sp>
        <p:nvSpPr>
          <p:cNvPr id="878" name="Google Shape;878;p24"/>
          <p:cNvSpPr txBox="1"/>
          <p:nvPr>
            <p:ph idx="1" type="subTitle"/>
          </p:nvPr>
        </p:nvSpPr>
        <p:spPr>
          <a:xfrm>
            <a:off x="1167875" y="1148750"/>
            <a:ext cx="5715600" cy="826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300"/>
              <a:buNone/>
            </a:pPr>
            <a:r>
              <a:rPr lang="en" sz="1000"/>
              <a:t>Khu vực phía Bắc Brazil chủ yếu là rừng Amazon và các khu vực đất hoang mật độ dân cư thấp. Khoảng cách xa so với các trung tâm sản xuất và đô thị lớn dẫn đến chi phí vận chuyển tăng đột biến dẫn đến sụt giảm doanh số bán hàng.</a:t>
            </a:r>
            <a:endParaRPr sz="1000"/>
          </a:p>
          <a:p>
            <a:pPr indent="0" lvl="0" marL="0" rtl="0" algn="l">
              <a:lnSpc>
                <a:spcPct val="150000"/>
              </a:lnSpc>
              <a:spcBef>
                <a:spcPts val="0"/>
              </a:spcBef>
              <a:spcAft>
                <a:spcPts val="0"/>
              </a:spcAft>
              <a:buSzPts val="1300"/>
              <a:buNone/>
            </a:pPr>
            <a:r>
              <a:t/>
            </a:r>
            <a:endParaRPr sz="1000"/>
          </a:p>
          <a:p>
            <a:pPr indent="0" lvl="0" marL="0" rtl="0" algn="l">
              <a:lnSpc>
                <a:spcPct val="150000"/>
              </a:lnSpc>
              <a:spcBef>
                <a:spcPts val="0"/>
              </a:spcBef>
              <a:spcAft>
                <a:spcPts val="0"/>
              </a:spcAft>
              <a:buClr>
                <a:schemeClr val="dk1"/>
              </a:buClr>
              <a:buSzPts val="1100"/>
              <a:buFont typeface="Arial"/>
              <a:buNone/>
            </a:pPr>
            <a:r>
              <a:t/>
            </a:r>
            <a:endParaRPr sz="1000"/>
          </a:p>
        </p:txBody>
      </p:sp>
      <p:grpSp>
        <p:nvGrpSpPr>
          <p:cNvPr id="879" name="Google Shape;879;p24"/>
          <p:cNvGrpSpPr/>
          <p:nvPr/>
        </p:nvGrpSpPr>
        <p:grpSpPr>
          <a:xfrm flipH="1">
            <a:off x="236125" y="308225"/>
            <a:ext cx="327600" cy="327600"/>
            <a:chOff x="796675" y="2752525"/>
            <a:chExt cx="327600" cy="327600"/>
          </a:xfrm>
        </p:grpSpPr>
        <p:sp>
          <p:nvSpPr>
            <p:cNvPr id="880" name="Google Shape;880;p24"/>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24"/>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2" name="Google Shape;882;p24"/>
          <p:cNvGrpSpPr/>
          <p:nvPr/>
        </p:nvGrpSpPr>
        <p:grpSpPr>
          <a:xfrm>
            <a:off x="5487299" y="308223"/>
            <a:ext cx="327600" cy="327600"/>
            <a:chOff x="4561299" y="535473"/>
            <a:chExt cx="327600" cy="327600"/>
          </a:xfrm>
        </p:grpSpPr>
        <p:sp>
          <p:nvSpPr>
            <p:cNvPr id="883" name="Google Shape;883;p24"/>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24"/>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885" name="Google Shape;885;p24"/>
          <p:cNvSpPr txBox="1"/>
          <p:nvPr>
            <p:ph type="title"/>
          </p:nvPr>
        </p:nvSpPr>
        <p:spPr>
          <a:xfrm>
            <a:off x="647650" y="308225"/>
            <a:ext cx="23886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Conclusion</a:t>
            </a:r>
            <a:endParaRPr/>
          </a:p>
        </p:txBody>
      </p:sp>
      <p:sp>
        <p:nvSpPr>
          <p:cNvPr id="886" name="Google Shape;886;p24"/>
          <p:cNvSpPr txBox="1"/>
          <p:nvPr>
            <p:ph idx="1" type="subTitle"/>
          </p:nvPr>
        </p:nvSpPr>
        <p:spPr>
          <a:xfrm>
            <a:off x="963875" y="3174350"/>
            <a:ext cx="6123600" cy="826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300"/>
              <a:buNone/>
            </a:pPr>
            <a:r>
              <a:rPr lang="en" sz="1000"/>
              <a:t>Danh mục "cool_stuff" dẫn đầu trong số các danh mục có số đơn hàng sản phẩm bị hủy dựa trên doanh số, với năm 2018 ghi nhận mức tăng gấp đôi so với năm 2017.</a:t>
            </a:r>
            <a:endParaRPr sz="1000"/>
          </a:p>
          <a:p>
            <a:pPr indent="0" lvl="0" marL="0" rtl="0" algn="l">
              <a:lnSpc>
                <a:spcPct val="150000"/>
              </a:lnSpc>
              <a:spcBef>
                <a:spcPts val="0"/>
              </a:spcBef>
              <a:spcAft>
                <a:spcPts val="0"/>
              </a:spcAft>
              <a:buSzPts val="1300"/>
              <a:buNone/>
            </a:pPr>
            <a:r>
              <a:rPr lang="en" sz="1000"/>
              <a:t>Các yếu tố ghi nhận dẫn đến là thời gian ship hàng, hết hàng, hư hại sản phẩm và chăm sóc khách hàng  </a:t>
            </a:r>
            <a:endParaRPr sz="1000"/>
          </a:p>
          <a:p>
            <a:pPr indent="0" lvl="0" marL="0" rtl="0" algn="l">
              <a:lnSpc>
                <a:spcPct val="150000"/>
              </a:lnSpc>
              <a:spcBef>
                <a:spcPts val="0"/>
              </a:spcBef>
              <a:spcAft>
                <a:spcPts val="0"/>
              </a:spcAft>
              <a:buSzPts val="1300"/>
              <a:buNone/>
            </a:pPr>
            <a:r>
              <a:t/>
            </a:r>
            <a:endParaRPr sz="1000"/>
          </a:p>
          <a:p>
            <a:pPr indent="0" lvl="0" marL="0" rtl="0" algn="l">
              <a:lnSpc>
                <a:spcPct val="150000"/>
              </a:lnSpc>
              <a:spcBef>
                <a:spcPts val="0"/>
              </a:spcBef>
              <a:spcAft>
                <a:spcPts val="0"/>
              </a:spcAft>
              <a:buSzPts val="1300"/>
              <a:buNone/>
            </a:pPr>
            <a:r>
              <a:t/>
            </a:r>
            <a:endParaRPr sz="1000"/>
          </a:p>
        </p:txBody>
      </p:sp>
      <p:sp>
        <p:nvSpPr>
          <p:cNvPr id="887" name="Google Shape;887;p24"/>
          <p:cNvSpPr txBox="1"/>
          <p:nvPr>
            <p:ph idx="1" type="subTitle"/>
          </p:nvPr>
        </p:nvSpPr>
        <p:spPr>
          <a:xfrm>
            <a:off x="985000" y="2090938"/>
            <a:ext cx="5715600" cy="826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300"/>
              <a:buNone/>
            </a:pPr>
            <a:r>
              <a:rPr lang="en" sz="1000"/>
              <a:t>Danh mục “watches_gifts” có đặc thù không thiết yếu, giá trị tương đối cao cho mỗi sản phẩm nên khó tiếp cận  dù phí ship thấp, không bị ảnh hưởng nhiều bởi sản phẩm bị hủy hay điểm số reviews</a:t>
            </a:r>
            <a:endParaRPr sz="1000"/>
          </a:p>
          <a:p>
            <a:pPr indent="0" lvl="0" marL="0" rtl="0" algn="l">
              <a:lnSpc>
                <a:spcPct val="150000"/>
              </a:lnSpc>
              <a:spcBef>
                <a:spcPts val="0"/>
              </a:spcBef>
              <a:spcAft>
                <a:spcPts val="0"/>
              </a:spcAft>
              <a:buSzPts val="1300"/>
              <a:buNone/>
            </a:pPr>
            <a:r>
              <a:t/>
            </a:r>
            <a:endParaRPr sz="1000"/>
          </a:p>
        </p:txBody>
      </p:sp>
      <p:sp>
        <p:nvSpPr>
          <p:cNvPr id="888" name="Google Shape;888;p24"/>
          <p:cNvSpPr/>
          <p:nvPr/>
        </p:nvSpPr>
        <p:spPr>
          <a:xfrm>
            <a:off x="487554" y="1352683"/>
            <a:ext cx="320237" cy="331340"/>
          </a:xfrm>
          <a:custGeom>
            <a:rect b="b" l="l" r="r" t="t"/>
            <a:pathLst>
              <a:path extrusionOk="0" h="10008" w="10027">
                <a:moveTo>
                  <a:pt x="6752" y="1498"/>
                </a:moveTo>
                <a:lnTo>
                  <a:pt x="8565" y="3330"/>
                </a:lnTo>
                <a:lnTo>
                  <a:pt x="7788" y="3330"/>
                </a:lnTo>
                <a:lnTo>
                  <a:pt x="7788" y="3311"/>
                </a:lnTo>
                <a:lnTo>
                  <a:pt x="5679" y="5383"/>
                </a:lnTo>
                <a:lnTo>
                  <a:pt x="5679" y="6863"/>
                </a:lnTo>
                <a:lnTo>
                  <a:pt x="3201" y="4403"/>
                </a:lnTo>
                <a:lnTo>
                  <a:pt x="4662" y="4403"/>
                </a:lnTo>
                <a:lnTo>
                  <a:pt x="6752" y="2294"/>
                </a:lnTo>
                <a:lnTo>
                  <a:pt x="6752" y="1498"/>
                </a:lnTo>
                <a:close/>
                <a:moveTo>
                  <a:pt x="6382" y="0"/>
                </a:moveTo>
                <a:lnTo>
                  <a:pt x="5957" y="426"/>
                </a:lnTo>
                <a:lnTo>
                  <a:pt x="5957" y="1942"/>
                </a:lnTo>
                <a:lnTo>
                  <a:pt x="4347" y="3589"/>
                </a:lnTo>
                <a:lnTo>
                  <a:pt x="2146" y="3589"/>
                </a:lnTo>
                <a:lnTo>
                  <a:pt x="1739" y="3996"/>
                </a:lnTo>
                <a:lnTo>
                  <a:pt x="3608" y="5882"/>
                </a:lnTo>
                <a:lnTo>
                  <a:pt x="0" y="9452"/>
                </a:lnTo>
                <a:lnTo>
                  <a:pt x="555" y="10007"/>
                </a:lnTo>
                <a:lnTo>
                  <a:pt x="4162" y="6437"/>
                </a:lnTo>
                <a:lnTo>
                  <a:pt x="6031" y="8306"/>
                </a:lnTo>
                <a:lnTo>
                  <a:pt x="6456" y="7880"/>
                </a:lnTo>
                <a:lnTo>
                  <a:pt x="6456" y="5660"/>
                </a:lnTo>
                <a:lnTo>
                  <a:pt x="8084" y="4051"/>
                </a:lnTo>
                <a:lnTo>
                  <a:pt x="9619" y="4051"/>
                </a:lnTo>
                <a:lnTo>
                  <a:pt x="10026" y="3626"/>
                </a:lnTo>
                <a:lnTo>
                  <a:pt x="638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24"/>
          <p:cNvSpPr/>
          <p:nvPr/>
        </p:nvSpPr>
        <p:spPr>
          <a:xfrm>
            <a:off x="487554" y="2324383"/>
            <a:ext cx="320237" cy="331340"/>
          </a:xfrm>
          <a:custGeom>
            <a:rect b="b" l="l" r="r" t="t"/>
            <a:pathLst>
              <a:path extrusionOk="0" h="10008" w="10027">
                <a:moveTo>
                  <a:pt x="6752" y="1498"/>
                </a:moveTo>
                <a:lnTo>
                  <a:pt x="8565" y="3330"/>
                </a:lnTo>
                <a:lnTo>
                  <a:pt x="7788" y="3330"/>
                </a:lnTo>
                <a:lnTo>
                  <a:pt x="7788" y="3311"/>
                </a:lnTo>
                <a:lnTo>
                  <a:pt x="5679" y="5383"/>
                </a:lnTo>
                <a:lnTo>
                  <a:pt x="5679" y="6863"/>
                </a:lnTo>
                <a:lnTo>
                  <a:pt x="3201" y="4403"/>
                </a:lnTo>
                <a:lnTo>
                  <a:pt x="4662" y="4403"/>
                </a:lnTo>
                <a:lnTo>
                  <a:pt x="6752" y="2294"/>
                </a:lnTo>
                <a:lnTo>
                  <a:pt x="6752" y="1498"/>
                </a:lnTo>
                <a:close/>
                <a:moveTo>
                  <a:pt x="6382" y="0"/>
                </a:moveTo>
                <a:lnTo>
                  <a:pt x="5957" y="426"/>
                </a:lnTo>
                <a:lnTo>
                  <a:pt x="5957" y="1942"/>
                </a:lnTo>
                <a:lnTo>
                  <a:pt x="4347" y="3589"/>
                </a:lnTo>
                <a:lnTo>
                  <a:pt x="2146" y="3589"/>
                </a:lnTo>
                <a:lnTo>
                  <a:pt x="1739" y="3996"/>
                </a:lnTo>
                <a:lnTo>
                  <a:pt x="3608" y="5882"/>
                </a:lnTo>
                <a:lnTo>
                  <a:pt x="0" y="9452"/>
                </a:lnTo>
                <a:lnTo>
                  <a:pt x="555" y="10007"/>
                </a:lnTo>
                <a:lnTo>
                  <a:pt x="4162" y="6437"/>
                </a:lnTo>
                <a:lnTo>
                  <a:pt x="6031" y="8306"/>
                </a:lnTo>
                <a:lnTo>
                  <a:pt x="6456" y="7880"/>
                </a:lnTo>
                <a:lnTo>
                  <a:pt x="6456" y="5660"/>
                </a:lnTo>
                <a:lnTo>
                  <a:pt x="8084" y="4051"/>
                </a:lnTo>
                <a:lnTo>
                  <a:pt x="9619" y="4051"/>
                </a:lnTo>
                <a:lnTo>
                  <a:pt x="10026" y="3626"/>
                </a:lnTo>
                <a:lnTo>
                  <a:pt x="638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24"/>
          <p:cNvSpPr/>
          <p:nvPr/>
        </p:nvSpPr>
        <p:spPr>
          <a:xfrm>
            <a:off x="487554" y="3518433"/>
            <a:ext cx="320237" cy="331340"/>
          </a:xfrm>
          <a:custGeom>
            <a:rect b="b" l="l" r="r" t="t"/>
            <a:pathLst>
              <a:path extrusionOk="0" h="10008" w="10027">
                <a:moveTo>
                  <a:pt x="6752" y="1498"/>
                </a:moveTo>
                <a:lnTo>
                  <a:pt x="8565" y="3330"/>
                </a:lnTo>
                <a:lnTo>
                  <a:pt x="7788" y="3330"/>
                </a:lnTo>
                <a:lnTo>
                  <a:pt x="7788" y="3311"/>
                </a:lnTo>
                <a:lnTo>
                  <a:pt x="5679" y="5383"/>
                </a:lnTo>
                <a:lnTo>
                  <a:pt x="5679" y="6863"/>
                </a:lnTo>
                <a:lnTo>
                  <a:pt x="3201" y="4403"/>
                </a:lnTo>
                <a:lnTo>
                  <a:pt x="4662" y="4403"/>
                </a:lnTo>
                <a:lnTo>
                  <a:pt x="6752" y="2294"/>
                </a:lnTo>
                <a:lnTo>
                  <a:pt x="6752" y="1498"/>
                </a:lnTo>
                <a:close/>
                <a:moveTo>
                  <a:pt x="6382" y="0"/>
                </a:moveTo>
                <a:lnTo>
                  <a:pt x="5957" y="426"/>
                </a:lnTo>
                <a:lnTo>
                  <a:pt x="5957" y="1942"/>
                </a:lnTo>
                <a:lnTo>
                  <a:pt x="4347" y="3589"/>
                </a:lnTo>
                <a:lnTo>
                  <a:pt x="2146" y="3589"/>
                </a:lnTo>
                <a:lnTo>
                  <a:pt x="1739" y="3996"/>
                </a:lnTo>
                <a:lnTo>
                  <a:pt x="3608" y="5882"/>
                </a:lnTo>
                <a:lnTo>
                  <a:pt x="0" y="9452"/>
                </a:lnTo>
                <a:lnTo>
                  <a:pt x="555" y="10007"/>
                </a:lnTo>
                <a:lnTo>
                  <a:pt x="4162" y="6437"/>
                </a:lnTo>
                <a:lnTo>
                  <a:pt x="6031" y="8306"/>
                </a:lnTo>
                <a:lnTo>
                  <a:pt x="6456" y="7880"/>
                </a:lnTo>
                <a:lnTo>
                  <a:pt x="6456" y="5660"/>
                </a:lnTo>
                <a:lnTo>
                  <a:pt x="8084" y="4051"/>
                </a:lnTo>
                <a:lnTo>
                  <a:pt x="9619" y="4051"/>
                </a:lnTo>
                <a:lnTo>
                  <a:pt x="10026" y="3626"/>
                </a:lnTo>
                <a:lnTo>
                  <a:pt x="638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25"/>
          <p:cNvSpPr/>
          <p:nvPr/>
        </p:nvSpPr>
        <p:spPr>
          <a:xfrm>
            <a:off x="985000" y="3089500"/>
            <a:ext cx="6169800" cy="13995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5"/>
          <p:cNvSpPr/>
          <p:nvPr/>
        </p:nvSpPr>
        <p:spPr>
          <a:xfrm>
            <a:off x="985000" y="2064000"/>
            <a:ext cx="6169800" cy="814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5"/>
          <p:cNvSpPr/>
          <p:nvPr/>
        </p:nvSpPr>
        <p:spPr>
          <a:xfrm>
            <a:off x="985000" y="1111250"/>
            <a:ext cx="6169800" cy="814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8" name="Google Shape;898;p25"/>
          <p:cNvGrpSpPr/>
          <p:nvPr/>
        </p:nvGrpSpPr>
        <p:grpSpPr>
          <a:xfrm>
            <a:off x="203115" y="40635"/>
            <a:ext cx="5680594" cy="655989"/>
            <a:chOff x="883425" y="1138975"/>
            <a:chExt cx="3925502" cy="1525200"/>
          </a:xfrm>
        </p:grpSpPr>
        <p:sp>
          <p:nvSpPr>
            <p:cNvPr id="899" name="Google Shape;899;p25"/>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00" name="Google Shape;900;p25"/>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sp>
        <p:nvSpPr>
          <p:cNvPr id="901" name="Google Shape;901;p25"/>
          <p:cNvSpPr txBox="1"/>
          <p:nvPr>
            <p:ph idx="1" type="subTitle"/>
          </p:nvPr>
        </p:nvSpPr>
        <p:spPr>
          <a:xfrm>
            <a:off x="1102900" y="1164625"/>
            <a:ext cx="5722200" cy="826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300"/>
              <a:buNone/>
            </a:pPr>
            <a:r>
              <a:rPr b="1" lang="en" sz="800"/>
              <a:t>Chương trình khuyến mãi miễn phí ship: kích thích mua sắm nhiều hơn để đạt điều kiện freeship</a:t>
            </a:r>
            <a:endParaRPr b="1" sz="800"/>
          </a:p>
          <a:p>
            <a:pPr indent="0" lvl="0" marL="0" rtl="0" algn="just">
              <a:lnSpc>
                <a:spcPct val="150000"/>
              </a:lnSpc>
              <a:spcBef>
                <a:spcPts val="0"/>
              </a:spcBef>
              <a:spcAft>
                <a:spcPts val="0"/>
              </a:spcAft>
              <a:buSzPts val="1300"/>
              <a:buNone/>
            </a:pPr>
            <a:r>
              <a:rPr b="1" lang="en" sz="800"/>
              <a:t>Tối ưu hơn hệ thống vận chuyển: để giảm chi phí, tăng tính linh hoạt an toàn như hệ thống quản lý kho mới, phân loại hàng tự động,v.v…</a:t>
            </a:r>
            <a:endParaRPr sz="800"/>
          </a:p>
        </p:txBody>
      </p:sp>
      <p:grpSp>
        <p:nvGrpSpPr>
          <p:cNvPr id="902" name="Google Shape;902;p25"/>
          <p:cNvGrpSpPr/>
          <p:nvPr/>
        </p:nvGrpSpPr>
        <p:grpSpPr>
          <a:xfrm flipH="1">
            <a:off x="236125" y="308225"/>
            <a:ext cx="327600" cy="327600"/>
            <a:chOff x="796675" y="2752525"/>
            <a:chExt cx="327600" cy="327600"/>
          </a:xfrm>
        </p:grpSpPr>
        <p:sp>
          <p:nvSpPr>
            <p:cNvPr id="903" name="Google Shape;903;p25"/>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5"/>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5" name="Google Shape;905;p25"/>
          <p:cNvGrpSpPr/>
          <p:nvPr/>
        </p:nvGrpSpPr>
        <p:grpSpPr>
          <a:xfrm>
            <a:off x="5487299" y="308223"/>
            <a:ext cx="327600" cy="327600"/>
            <a:chOff x="4561299" y="535473"/>
            <a:chExt cx="327600" cy="327600"/>
          </a:xfrm>
        </p:grpSpPr>
        <p:sp>
          <p:nvSpPr>
            <p:cNvPr id="906" name="Google Shape;906;p25"/>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25"/>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908" name="Google Shape;908;p25"/>
          <p:cNvSpPr txBox="1"/>
          <p:nvPr>
            <p:ph type="title"/>
          </p:nvPr>
        </p:nvSpPr>
        <p:spPr>
          <a:xfrm>
            <a:off x="647650" y="308225"/>
            <a:ext cx="23886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t/>
            </a:r>
            <a:endParaRPr/>
          </a:p>
          <a:p>
            <a:pPr indent="0" lvl="0" marL="0" rtl="0" algn="l">
              <a:lnSpc>
                <a:spcPct val="100000"/>
              </a:lnSpc>
              <a:spcBef>
                <a:spcPts val="0"/>
              </a:spcBef>
              <a:spcAft>
                <a:spcPts val="0"/>
              </a:spcAft>
              <a:buSzPts val="2300"/>
              <a:buNone/>
            </a:pPr>
            <a:r>
              <a:rPr lang="en"/>
              <a:t>Recommendations</a:t>
            </a:r>
            <a:endParaRPr/>
          </a:p>
        </p:txBody>
      </p:sp>
      <p:sp>
        <p:nvSpPr>
          <p:cNvPr id="909" name="Google Shape;909;p25"/>
          <p:cNvSpPr txBox="1"/>
          <p:nvPr>
            <p:ph idx="1" type="subTitle"/>
          </p:nvPr>
        </p:nvSpPr>
        <p:spPr>
          <a:xfrm>
            <a:off x="957375" y="3089500"/>
            <a:ext cx="6169800" cy="1425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300"/>
              <a:buNone/>
            </a:pPr>
            <a:r>
              <a:rPr b="1" lang="en" sz="800"/>
              <a:t>Tối ưu hóa quy trình giao hàng: Điều chỉnh để rút ngắn thời gian giao hàng, giảm thiểu sự chậm trễ, đảm bảo an toàn cho hàng hóa.</a:t>
            </a:r>
            <a:endParaRPr b="1" sz="800"/>
          </a:p>
          <a:p>
            <a:pPr indent="0" lvl="0" marL="0" rtl="0" algn="just">
              <a:lnSpc>
                <a:spcPct val="150000"/>
              </a:lnSpc>
              <a:spcBef>
                <a:spcPts val="0"/>
              </a:spcBef>
              <a:spcAft>
                <a:spcPts val="0"/>
              </a:spcAft>
              <a:buSzPts val="1300"/>
              <a:buNone/>
            </a:pPr>
            <a:r>
              <a:rPr b="1" lang="en" sz="800"/>
              <a:t>Quản lý tồn kho: Cải thiện để tránh tình trạng hết hàng bằng ứng dụng các hệ thống quản lý mới tự động hiệu quả </a:t>
            </a:r>
            <a:endParaRPr b="1" sz="800"/>
          </a:p>
          <a:p>
            <a:pPr indent="0" lvl="0" marL="0" rtl="0" algn="just">
              <a:lnSpc>
                <a:spcPct val="150000"/>
              </a:lnSpc>
              <a:spcBef>
                <a:spcPts val="0"/>
              </a:spcBef>
              <a:spcAft>
                <a:spcPts val="0"/>
              </a:spcAft>
              <a:buSzPts val="1300"/>
              <a:buNone/>
            </a:pPr>
            <a:r>
              <a:rPr b="1" lang="en" sz="800"/>
              <a:t>Đồng kiểm sản phẩm và chính sách refund: tăng cường kiểm tra chất lượng sản phẩm trước khi giao, đơn giản hóa quy trình refund cho khách hàng nhanh chóng</a:t>
            </a:r>
            <a:endParaRPr b="1" sz="800"/>
          </a:p>
          <a:p>
            <a:pPr indent="0" lvl="0" marL="0" rtl="0" algn="just">
              <a:lnSpc>
                <a:spcPct val="150000"/>
              </a:lnSpc>
              <a:spcBef>
                <a:spcPts val="0"/>
              </a:spcBef>
              <a:spcAft>
                <a:spcPts val="0"/>
              </a:spcAft>
              <a:buSzPts val="1300"/>
              <a:buNone/>
            </a:pPr>
            <a:r>
              <a:rPr b="1" lang="en" sz="800"/>
              <a:t>Nâng cao chất lượng dịch vụ: của đội ngũ chăm sóc khách hàng, cung cấp hỗ trợ nhanh chóng và chuyên nghiệp cho khách hàng.</a:t>
            </a:r>
            <a:endParaRPr b="1" sz="800"/>
          </a:p>
          <a:p>
            <a:pPr indent="0" lvl="0" marL="0" rtl="0" algn="just">
              <a:lnSpc>
                <a:spcPct val="150000"/>
              </a:lnSpc>
              <a:spcBef>
                <a:spcPts val="0"/>
              </a:spcBef>
              <a:spcAft>
                <a:spcPts val="0"/>
              </a:spcAft>
              <a:buSzPts val="1300"/>
              <a:buNone/>
            </a:pPr>
            <a:r>
              <a:t/>
            </a:r>
            <a:endParaRPr b="1" sz="800"/>
          </a:p>
          <a:p>
            <a:pPr indent="0" lvl="0" marL="0" rtl="0" algn="just">
              <a:lnSpc>
                <a:spcPct val="150000"/>
              </a:lnSpc>
              <a:spcBef>
                <a:spcPts val="0"/>
              </a:spcBef>
              <a:spcAft>
                <a:spcPts val="0"/>
              </a:spcAft>
              <a:buSzPts val="1300"/>
              <a:buNone/>
            </a:pPr>
            <a:r>
              <a:t/>
            </a:r>
            <a:endParaRPr b="1" sz="800"/>
          </a:p>
          <a:p>
            <a:pPr indent="0" lvl="0" marL="0" rtl="0" algn="just">
              <a:lnSpc>
                <a:spcPct val="150000"/>
              </a:lnSpc>
              <a:spcBef>
                <a:spcPts val="0"/>
              </a:spcBef>
              <a:spcAft>
                <a:spcPts val="0"/>
              </a:spcAft>
              <a:buSzPts val="1300"/>
              <a:buNone/>
            </a:pPr>
            <a:r>
              <a:t/>
            </a:r>
            <a:endParaRPr b="1" sz="800"/>
          </a:p>
        </p:txBody>
      </p:sp>
      <p:sp>
        <p:nvSpPr>
          <p:cNvPr id="910" name="Google Shape;910;p25"/>
          <p:cNvSpPr txBox="1"/>
          <p:nvPr>
            <p:ph idx="1" type="subTitle"/>
          </p:nvPr>
        </p:nvSpPr>
        <p:spPr>
          <a:xfrm>
            <a:off x="1063600" y="2094225"/>
            <a:ext cx="6091200" cy="826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300"/>
              <a:buNone/>
            </a:pPr>
            <a:r>
              <a:rPr b="1" lang="en" sz="800"/>
              <a:t>Các sản phẩm đồng hồ, quà tặng giá trị cao nên nhắc miễn giảm phí ship khi upselling, mua bán theo combo.</a:t>
            </a:r>
            <a:endParaRPr b="1" sz="800"/>
          </a:p>
          <a:p>
            <a:pPr indent="0" lvl="0" marL="0" rtl="0" algn="just">
              <a:lnSpc>
                <a:spcPct val="150000"/>
              </a:lnSpc>
              <a:spcBef>
                <a:spcPts val="0"/>
              </a:spcBef>
              <a:spcAft>
                <a:spcPts val="0"/>
              </a:spcAft>
              <a:buSzPts val="1300"/>
              <a:buNone/>
            </a:pPr>
            <a:r>
              <a:rPr b="1" lang="en" sz="800"/>
              <a:t>Nâng cao Giá trị và Trải nghiệm Khách hàng: tư vấn và Hướng dẫn khi mua hàng, bảo hành và Dịch vụ hậu mãi</a:t>
            </a:r>
            <a:endParaRPr b="1" sz="800"/>
          </a:p>
          <a:p>
            <a:pPr indent="0" lvl="0" marL="0" rtl="0" algn="just">
              <a:lnSpc>
                <a:spcPct val="150000"/>
              </a:lnSpc>
              <a:spcBef>
                <a:spcPts val="0"/>
              </a:spcBef>
              <a:spcAft>
                <a:spcPts val="0"/>
              </a:spcAft>
              <a:buSzPts val="1300"/>
              <a:buNone/>
            </a:pPr>
            <a:r>
              <a:rPr b="1" lang="en" sz="800"/>
              <a:t>Chiến dịch Marketing định hướng tiếp cận Khách hàng Đúng đối tượng, content Marketing.</a:t>
            </a:r>
            <a:endParaRPr b="1" sz="800"/>
          </a:p>
        </p:txBody>
      </p:sp>
      <p:grpSp>
        <p:nvGrpSpPr>
          <p:cNvPr id="911" name="Google Shape;911;p25"/>
          <p:cNvGrpSpPr/>
          <p:nvPr/>
        </p:nvGrpSpPr>
        <p:grpSpPr>
          <a:xfrm>
            <a:off x="403907" y="1267287"/>
            <a:ext cx="426462" cy="420796"/>
            <a:chOff x="-6713450" y="2397900"/>
            <a:chExt cx="295375" cy="291450"/>
          </a:xfrm>
        </p:grpSpPr>
        <p:sp>
          <p:nvSpPr>
            <p:cNvPr id="912" name="Google Shape;912;p25"/>
            <p:cNvSpPr/>
            <p:nvPr/>
          </p:nvSpPr>
          <p:spPr>
            <a:xfrm>
              <a:off x="-6628400" y="2465650"/>
              <a:ext cx="69350" cy="17350"/>
            </a:xfrm>
            <a:custGeom>
              <a:rect b="b" l="l" r="r" t="t"/>
              <a:pathLst>
                <a:path extrusionOk="0" h="694" w="2774">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25"/>
            <p:cNvSpPr/>
            <p:nvPr/>
          </p:nvSpPr>
          <p:spPr>
            <a:xfrm>
              <a:off x="-6713450" y="2397900"/>
              <a:ext cx="295375" cy="291450"/>
            </a:xfrm>
            <a:custGeom>
              <a:rect b="b" l="l" r="r" t="t"/>
              <a:pathLst>
                <a:path extrusionOk="0" h="11658" w="11815">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4" name="Google Shape;914;p25"/>
          <p:cNvGrpSpPr/>
          <p:nvPr/>
        </p:nvGrpSpPr>
        <p:grpSpPr>
          <a:xfrm>
            <a:off x="403907" y="2319537"/>
            <a:ext cx="426462" cy="420796"/>
            <a:chOff x="-6713450" y="2397900"/>
            <a:chExt cx="295375" cy="291450"/>
          </a:xfrm>
        </p:grpSpPr>
        <p:sp>
          <p:nvSpPr>
            <p:cNvPr id="915" name="Google Shape;915;p25"/>
            <p:cNvSpPr/>
            <p:nvPr/>
          </p:nvSpPr>
          <p:spPr>
            <a:xfrm>
              <a:off x="-6628400" y="2465650"/>
              <a:ext cx="69350" cy="17350"/>
            </a:xfrm>
            <a:custGeom>
              <a:rect b="b" l="l" r="r" t="t"/>
              <a:pathLst>
                <a:path extrusionOk="0" h="694" w="2774">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25"/>
            <p:cNvSpPr/>
            <p:nvPr/>
          </p:nvSpPr>
          <p:spPr>
            <a:xfrm>
              <a:off x="-6713450" y="2397900"/>
              <a:ext cx="295375" cy="291450"/>
            </a:xfrm>
            <a:custGeom>
              <a:rect b="b" l="l" r="r" t="t"/>
              <a:pathLst>
                <a:path extrusionOk="0" h="11658" w="11815">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7" name="Google Shape;917;p25"/>
          <p:cNvGrpSpPr/>
          <p:nvPr/>
        </p:nvGrpSpPr>
        <p:grpSpPr>
          <a:xfrm>
            <a:off x="403907" y="3622612"/>
            <a:ext cx="426462" cy="420796"/>
            <a:chOff x="-6713450" y="2397900"/>
            <a:chExt cx="295375" cy="291450"/>
          </a:xfrm>
        </p:grpSpPr>
        <p:sp>
          <p:nvSpPr>
            <p:cNvPr id="918" name="Google Shape;918;p25"/>
            <p:cNvSpPr/>
            <p:nvPr/>
          </p:nvSpPr>
          <p:spPr>
            <a:xfrm>
              <a:off x="-6628400" y="2465650"/>
              <a:ext cx="69350" cy="17350"/>
            </a:xfrm>
            <a:custGeom>
              <a:rect b="b" l="l" r="r" t="t"/>
              <a:pathLst>
                <a:path extrusionOk="0" h="694" w="2774">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5"/>
            <p:cNvSpPr/>
            <p:nvPr/>
          </p:nvSpPr>
          <p:spPr>
            <a:xfrm>
              <a:off x="-6713450" y="2397900"/>
              <a:ext cx="295375" cy="291450"/>
            </a:xfrm>
            <a:custGeom>
              <a:rect b="b" l="l" r="r" t="t"/>
              <a:pathLst>
                <a:path extrusionOk="0" h="11658" w="11815">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g30aa08a890e_0_199"/>
          <p:cNvSpPr/>
          <p:nvPr/>
        </p:nvSpPr>
        <p:spPr>
          <a:xfrm>
            <a:off x="985000" y="3233875"/>
            <a:ext cx="6169800" cy="125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g30aa08a890e_0_199"/>
          <p:cNvSpPr/>
          <p:nvPr/>
        </p:nvSpPr>
        <p:spPr>
          <a:xfrm>
            <a:off x="985000" y="2046400"/>
            <a:ext cx="6169800" cy="9528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g30aa08a890e_0_199"/>
          <p:cNvSpPr/>
          <p:nvPr/>
        </p:nvSpPr>
        <p:spPr>
          <a:xfrm>
            <a:off x="985000" y="1023475"/>
            <a:ext cx="6169800" cy="7884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7" name="Google Shape;927;g30aa08a890e_0_199"/>
          <p:cNvGrpSpPr/>
          <p:nvPr/>
        </p:nvGrpSpPr>
        <p:grpSpPr>
          <a:xfrm>
            <a:off x="203115" y="40635"/>
            <a:ext cx="5680594" cy="655989"/>
            <a:chOff x="883425" y="1138975"/>
            <a:chExt cx="3925502" cy="1525200"/>
          </a:xfrm>
        </p:grpSpPr>
        <p:sp>
          <p:nvSpPr>
            <p:cNvPr id="928" name="Google Shape;928;g30aa08a890e_0_199"/>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29" name="Google Shape;929;g30aa08a890e_0_199"/>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sp>
        <p:nvSpPr>
          <p:cNvPr id="930" name="Google Shape;930;g30aa08a890e_0_199"/>
          <p:cNvSpPr txBox="1"/>
          <p:nvPr>
            <p:ph idx="1" type="subTitle"/>
          </p:nvPr>
        </p:nvSpPr>
        <p:spPr>
          <a:xfrm>
            <a:off x="1102900" y="1098950"/>
            <a:ext cx="5722200" cy="826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 sz="800"/>
              <a:t>Best customers: tăng số lượng Champions và Loyalist bằng cách chuyển đổi Promising thông qua các khuyến mãi dành cho khách hàng có thẻ hội viên, khách hàng thân thiết để duy trì, nâng cao AOV của nhóm này.</a:t>
            </a:r>
            <a:endParaRPr b="1" sz="800"/>
          </a:p>
          <a:p>
            <a:pPr indent="0" lvl="0" marL="0" rtl="0" algn="just">
              <a:lnSpc>
                <a:spcPct val="150000"/>
              </a:lnSpc>
              <a:spcBef>
                <a:spcPts val="0"/>
              </a:spcBef>
              <a:spcAft>
                <a:spcPts val="0"/>
              </a:spcAft>
              <a:buClr>
                <a:schemeClr val="dk1"/>
              </a:buClr>
              <a:buSzPts val="1100"/>
              <a:buFont typeface="Arial"/>
              <a:buNone/>
            </a:pPr>
            <a:r>
              <a:rPr b="1" lang="en" sz="800"/>
              <a:t>Duy trì số lượng đã đạt được bằng cách thêm phần thưởng như quà vào ngày sinh nhật.</a:t>
            </a:r>
            <a:endParaRPr b="1" sz="800"/>
          </a:p>
          <a:p>
            <a:pPr indent="0" lvl="0" marL="0" rtl="0" algn="just">
              <a:lnSpc>
                <a:spcPct val="150000"/>
              </a:lnSpc>
              <a:spcBef>
                <a:spcPts val="0"/>
              </a:spcBef>
              <a:spcAft>
                <a:spcPts val="0"/>
              </a:spcAft>
              <a:buClr>
                <a:schemeClr val="dk1"/>
              </a:buClr>
              <a:buSzPts val="1100"/>
              <a:buFont typeface="Arial"/>
              <a:buNone/>
            </a:pPr>
            <a:r>
              <a:t/>
            </a:r>
            <a:endParaRPr b="1" sz="800"/>
          </a:p>
          <a:p>
            <a:pPr indent="0" lvl="0" marL="0" rtl="0" algn="just">
              <a:lnSpc>
                <a:spcPct val="150000"/>
              </a:lnSpc>
              <a:spcBef>
                <a:spcPts val="0"/>
              </a:spcBef>
              <a:spcAft>
                <a:spcPts val="0"/>
              </a:spcAft>
              <a:buSzPts val="1300"/>
              <a:buNone/>
            </a:pPr>
            <a:r>
              <a:t/>
            </a:r>
            <a:endParaRPr b="1" sz="800"/>
          </a:p>
        </p:txBody>
      </p:sp>
      <p:grpSp>
        <p:nvGrpSpPr>
          <p:cNvPr id="931" name="Google Shape;931;g30aa08a890e_0_199"/>
          <p:cNvGrpSpPr/>
          <p:nvPr/>
        </p:nvGrpSpPr>
        <p:grpSpPr>
          <a:xfrm flipH="1">
            <a:off x="236125" y="308225"/>
            <a:ext cx="327600" cy="327600"/>
            <a:chOff x="796675" y="2752525"/>
            <a:chExt cx="327600" cy="327600"/>
          </a:xfrm>
        </p:grpSpPr>
        <p:sp>
          <p:nvSpPr>
            <p:cNvPr id="932" name="Google Shape;932;g30aa08a890e_0_199"/>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g30aa08a890e_0_199"/>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4" name="Google Shape;934;g30aa08a890e_0_199"/>
          <p:cNvGrpSpPr/>
          <p:nvPr/>
        </p:nvGrpSpPr>
        <p:grpSpPr>
          <a:xfrm>
            <a:off x="5487299" y="308223"/>
            <a:ext cx="327600" cy="327600"/>
            <a:chOff x="4561299" y="535473"/>
            <a:chExt cx="327600" cy="327600"/>
          </a:xfrm>
        </p:grpSpPr>
        <p:sp>
          <p:nvSpPr>
            <p:cNvPr id="935" name="Google Shape;935;g30aa08a890e_0_199"/>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g30aa08a890e_0_199"/>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937" name="Google Shape;937;g30aa08a890e_0_199"/>
          <p:cNvSpPr txBox="1"/>
          <p:nvPr>
            <p:ph type="title"/>
          </p:nvPr>
        </p:nvSpPr>
        <p:spPr>
          <a:xfrm>
            <a:off x="647650" y="308225"/>
            <a:ext cx="2388600" cy="40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t/>
            </a:r>
            <a:endParaRPr/>
          </a:p>
          <a:p>
            <a:pPr indent="0" lvl="0" marL="0" rtl="0" algn="l">
              <a:lnSpc>
                <a:spcPct val="100000"/>
              </a:lnSpc>
              <a:spcBef>
                <a:spcPts val="0"/>
              </a:spcBef>
              <a:spcAft>
                <a:spcPts val="0"/>
              </a:spcAft>
              <a:buSzPts val="2300"/>
              <a:buNone/>
            </a:pPr>
            <a:r>
              <a:rPr lang="en"/>
              <a:t>Recommendations</a:t>
            </a:r>
            <a:endParaRPr/>
          </a:p>
        </p:txBody>
      </p:sp>
      <p:sp>
        <p:nvSpPr>
          <p:cNvPr id="938" name="Google Shape;938;g30aa08a890e_0_199"/>
          <p:cNvSpPr txBox="1"/>
          <p:nvPr>
            <p:ph idx="1" type="subTitle"/>
          </p:nvPr>
        </p:nvSpPr>
        <p:spPr>
          <a:xfrm>
            <a:off x="985000" y="3353475"/>
            <a:ext cx="6169800" cy="1425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 sz="800"/>
              <a:t>Probably Churn customers: tập trung vào việc ngăn chặn sự rời bỏ bằng cách tạo ra sự hấp dẫn và động viên để họ tiếp tục giao dịch.</a:t>
            </a:r>
            <a:endParaRPr b="1" sz="800"/>
          </a:p>
          <a:p>
            <a:pPr indent="0" lvl="0" marL="0" rtl="0" algn="just">
              <a:lnSpc>
                <a:spcPct val="150000"/>
              </a:lnSpc>
              <a:spcBef>
                <a:spcPts val="0"/>
              </a:spcBef>
              <a:spcAft>
                <a:spcPts val="0"/>
              </a:spcAft>
              <a:buClr>
                <a:schemeClr val="dk1"/>
              </a:buClr>
              <a:buSzPts val="1100"/>
              <a:buFont typeface="Arial"/>
              <a:buNone/>
            </a:pPr>
            <a:r>
              <a:rPr b="1" lang="en" sz="800"/>
              <a:t>Gửi nhắc nhở: Sử dụng email, tin nhắn hoặc thông báo push để nhắc nhở khách hàng về sản phẩm, ưu đãi hoặc các sự kiện sắp tới. </a:t>
            </a:r>
            <a:endParaRPr b="1" sz="800"/>
          </a:p>
          <a:p>
            <a:pPr indent="0" lvl="0" marL="0" rtl="0" algn="just">
              <a:lnSpc>
                <a:spcPct val="150000"/>
              </a:lnSpc>
              <a:spcBef>
                <a:spcPts val="0"/>
              </a:spcBef>
              <a:spcAft>
                <a:spcPts val="0"/>
              </a:spcAft>
              <a:buClr>
                <a:schemeClr val="dk1"/>
              </a:buClr>
              <a:buSzPts val="1100"/>
              <a:buFont typeface="Arial"/>
              <a:buNone/>
            </a:pPr>
            <a:r>
              <a:rPr b="1" lang="en" sz="800"/>
              <a:t>Nâng cao chất lượng dịch vụ chăm sóc khách hàng cũng như hậu mãi làm hài lòng giúp khách hàng quay lại.</a:t>
            </a:r>
            <a:endParaRPr b="1" sz="800"/>
          </a:p>
          <a:p>
            <a:pPr indent="0" lvl="0" marL="0" rtl="0" algn="just">
              <a:lnSpc>
                <a:spcPct val="150000"/>
              </a:lnSpc>
              <a:spcBef>
                <a:spcPts val="0"/>
              </a:spcBef>
              <a:spcAft>
                <a:spcPts val="0"/>
              </a:spcAft>
              <a:buClr>
                <a:schemeClr val="dk1"/>
              </a:buClr>
              <a:buSzPts val="1100"/>
              <a:buFont typeface="Arial"/>
              <a:buNone/>
            </a:pPr>
            <a:r>
              <a:t/>
            </a:r>
            <a:endParaRPr b="1" sz="800"/>
          </a:p>
          <a:p>
            <a:pPr indent="0" lvl="0" marL="0" rtl="0" algn="just">
              <a:lnSpc>
                <a:spcPct val="150000"/>
              </a:lnSpc>
              <a:spcBef>
                <a:spcPts val="0"/>
              </a:spcBef>
              <a:spcAft>
                <a:spcPts val="0"/>
              </a:spcAft>
              <a:buSzPts val="1300"/>
              <a:buNone/>
            </a:pPr>
            <a:r>
              <a:t/>
            </a:r>
            <a:endParaRPr b="1" sz="800"/>
          </a:p>
          <a:p>
            <a:pPr indent="0" lvl="0" marL="0" rtl="0" algn="just">
              <a:lnSpc>
                <a:spcPct val="150000"/>
              </a:lnSpc>
              <a:spcBef>
                <a:spcPts val="0"/>
              </a:spcBef>
              <a:spcAft>
                <a:spcPts val="0"/>
              </a:spcAft>
              <a:buSzPts val="1300"/>
              <a:buNone/>
            </a:pPr>
            <a:r>
              <a:t/>
            </a:r>
            <a:endParaRPr b="1" sz="800"/>
          </a:p>
          <a:p>
            <a:pPr indent="0" lvl="0" marL="0" rtl="0" algn="just">
              <a:lnSpc>
                <a:spcPct val="150000"/>
              </a:lnSpc>
              <a:spcBef>
                <a:spcPts val="0"/>
              </a:spcBef>
              <a:spcAft>
                <a:spcPts val="0"/>
              </a:spcAft>
              <a:buSzPts val="1300"/>
              <a:buNone/>
            </a:pPr>
            <a:r>
              <a:t/>
            </a:r>
            <a:endParaRPr b="1" sz="800"/>
          </a:p>
          <a:p>
            <a:pPr indent="0" lvl="0" marL="0" rtl="0" algn="just">
              <a:lnSpc>
                <a:spcPct val="150000"/>
              </a:lnSpc>
              <a:spcBef>
                <a:spcPts val="0"/>
              </a:spcBef>
              <a:spcAft>
                <a:spcPts val="0"/>
              </a:spcAft>
              <a:buSzPts val="1300"/>
              <a:buNone/>
            </a:pPr>
            <a:r>
              <a:t/>
            </a:r>
            <a:endParaRPr b="1" sz="800"/>
          </a:p>
        </p:txBody>
      </p:sp>
      <p:sp>
        <p:nvSpPr>
          <p:cNvPr id="939" name="Google Shape;939;g30aa08a890e_0_199"/>
          <p:cNvSpPr txBox="1"/>
          <p:nvPr>
            <p:ph idx="1" type="subTitle"/>
          </p:nvPr>
        </p:nvSpPr>
        <p:spPr>
          <a:xfrm>
            <a:off x="996675" y="2109550"/>
            <a:ext cx="6091200" cy="826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 sz="800"/>
              <a:t>Churn customers: Liên hệ thông qua email, telesale để thiết lập lại tương tác với họ.</a:t>
            </a:r>
            <a:endParaRPr b="1" sz="800"/>
          </a:p>
          <a:p>
            <a:pPr indent="0" lvl="0" marL="0" rtl="0" algn="just">
              <a:lnSpc>
                <a:spcPct val="150000"/>
              </a:lnSpc>
              <a:spcBef>
                <a:spcPts val="0"/>
              </a:spcBef>
              <a:spcAft>
                <a:spcPts val="0"/>
              </a:spcAft>
              <a:buClr>
                <a:schemeClr val="dk1"/>
              </a:buClr>
              <a:buSzPts val="1100"/>
              <a:buFont typeface="Arial"/>
              <a:buNone/>
            </a:pPr>
            <a:r>
              <a:rPr b="1" lang="en" sz="800"/>
              <a:t>Mở chương trình khuyến mãi cho khách hàng quay về như voucher.</a:t>
            </a:r>
            <a:endParaRPr b="1" sz="800"/>
          </a:p>
          <a:p>
            <a:pPr indent="0" lvl="0" marL="0" rtl="0" algn="just">
              <a:lnSpc>
                <a:spcPct val="150000"/>
              </a:lnSpc>
              <a:spcBef>
                <a:spcPts val="0"/>
              </a:spcBef>
              <a:spcAft>
                <a:spcPts val="0"/>
              </a:spcAft>
              <a:buClr>
                <a:schemeClr val="dk1"/>
              </a:buClr>
              <a:buSzPts val="1100"/>
              <a:buFont typeface="Arial"/>
              <a:buNone/>
            </a:pPr>
            <a:r>
              <a:rPr b="1" lang="en" sz="800"/>
              <a:t>Mở các chương trình tích điểm đổi thưởng kích thích họ mua nhiều lần, quay lại trong tương lai. </a:t>
            </a:r>
            <a:endParaRPr b="1" sz="800"/>
          </a:p>
          <a:p>
            <a:pPr indent="0" lvl="0" marL="0" rtl="0" algn="just">
              <a:lnSpc>
                <a:spcPct val="150000"/>
              </a:lnSpc>
              <a:spcBef>
                <a:spcPts val="0"/>
              </a:spcBef>
              <a:spcAft>
                <a:spcPts val="0"/>
              </a:spcAft>
              <a:buClr>
                <a:schemeClr val="dk1"/>
              </a:buClr>
              <a:buSzPts val="1100"/>
              <a:buFont typeface="Arial"/>
              <a:buNone/>
            </a:pPr>
            <a:r>
              <a:rPr b="1" lang="en" sz="800"/>
              <a:t>Giảm giá khuyến mãi hấp dẫn xuống mức phù hợp với túi tiền của nhóm khách hàng này.</a:t>
            </a:r>
            <a:endParaRPr b="1" sz="800"/>
          </a:p>
          <a:p>
            <a:pPr indent="0" lvl="0" marL="0" rtl="0" algn="just">
              <a:lnSpc>
                <a:spcPct val="150000"/>
              </a:lnSpc>
              <a:spcBef>
                <a:spcPts val="0"/>
              </a:spcBef>
              <a:spcAft>
                <a:spcPts val="0"/>
              </a:spcAft>
              <a:buClr>
                <a:schemeClr val="dk1"/>
              </a:buClr>
              <a:buSzPts val="1100"/>
              <a:buFont typeface="Arial"/>
              <a:buNone/>
            </a:pPr>
            <a:r>
              <a:t/>
            </a:r>
            <a:endParaRPr b="1" sz="800"/>
          </a:p>
          <a:p>
            <a:pPr indent="0" lvl="0" marL="0" rtl="0" algn="just">
              <a:lnSpc>
                <a:spcPct val="150000"/>
              </a:lnSpc>
              <a:spcBef>
                <a:spcPts val="0"/>
              </a:spcBef>
              <a:spcAft>
                <a:spcPts val="0"/>
              </a:spcAft>
              <a:buSzPts val="1300"/>
              <a:buNone/>
            </a:pPr>
            <a:r>
              <a:t/>
            </a:r>
            <a:endParaRPr b="1" sz="800"/>
          </a:p>
        </p:txBody>
      </p:sp>
      <p:grpSp>
        <p:nvGrpSpPr>
          <p:cNvPr id="940" name="Google Shape;940;g30aa08a890e_0_199"/>
          <p:cNvGrpSpPr/>
          <p:nvPr/>
        </p:nvGrpSpPr>
        <p:grpSpPr>
          <a:xfrm>
            <a:off x="403897" y="1267283"/>
            <a:ext cx="426462" cy="420796"/>
            <a:chOff x="-6713450" y="2397900"/>
            <a:chExt cx="295375" cy="291450"/>
          </a:xfrm>
        </p:grpSpPr>
        <p:sp>
          <p:nvSpPr>
            <p:cNvPr id="941" name="Google Shape;941;g30aa08a890e_0_199"/>
            <p:cNvSpPr/>
            <p:nvPr/>
          </p:nvSpPr>
          <p:spPr>
            <a:xfrm>
              <a:off x="-6628400" y="2465650"/>
              <a:ext cx="69350" cy="17350"/>
            </a:xfrm>
            <a:custGeom>
              <a:rect b="b" l="l" r="r" t="t"/>
              <a:pathLst>
                <a:path extrusionOk="0" h="694" w="2774">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g30aa08a890e_0_199"/>
            <p:cNvSpPr/>
            <p:nvPr/>
          </p:nvSpPr>
          <p:spPr>
            <a:xfrm>
              <a:off x="-6713450" y="2397900"/>
              <a:ext cx="295375" cy="291450"/>
            </a:xfrm>
            <a:custGeom>
              <a:rect b="b" l="l" r="r" t="t"/>
              <a:pathLst>
                <a:path extrusionOk="0" h="11658" w="11815">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3" name="Google Shape;943;g30aa08a890e_0_199"/>
          <p:cNvGrpSpPr/>
          <p:nvPr/>
        </p:nvGrpSpPr>
        <p:grpSpPr>
          <a:xfrm>
            <a:off x="403897" y="2319533"/>
            <a:ext cx="426462" cy="420796"/>
            <a:chOff x="-6713450" y="2397900"/>
            <a:chExt cx="295375" cy="291450"/>
          </a:xfrm>
        </p:grpSpPr>
        <p:sp>
          <p:nvSpPr>
            <p:cNvPr id="944" name="Google Shape;944;g30aa08a890e_0_199"/>
            <p:cNvSpPr/>
            <p:nvPr/>
          </p:nvSpPr>
          <p:spPr>
            <a:xfrm>
              <a:off x="-6628400" y="2465650"/>
              <a:ext cx="69350" cy="17350"/>
            </a:xfrm>
            <a:custGeom>
              <a:rect b="b" l="l" r="r" t="t"/>
              <a:pathLst>
                <a:path extrusionOk="0" h="694" w="2774">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g30aa08a890e_0_199"/>
            <p:cNvSpPr/>
            <p:nvPr/>
          </p:nvSpPr>
          <p:spPr>
            <a:xfrm>
              <a:off x="-6713450" y="2397900"/>
              <a:ext cx="295375" cy="291450"/>
            </a:xfrm>
            <a:custGeom>
              <a:rect b="b" l="l" r="r" t="t"/>
              <a:pathLst>
                <a:path extrusionOk="0" h="11658" w="11815">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6" name="Google Shape;946;g30aa08a890e_0_199"/>
          <p:cNvGrpSpPr/>
          <p:nvPr/>
        </p:nvGrpSpPr>
        <p:grpSpPr>
          <a:xfrm>
            <a:off x="403897" y="3622608"/>
            <a:ext cx="426462" cy="420796"/>
            <a:chOff x="-6713450" y="2397900"/>
            <a:chExt cx="295375" cy="291450"/>
          </a:xfrm>
        </p:grpSpPr>
        <p:sp>
          <p:nvSpPr>
            <p:cNvPr id="947" name="Google Shape;947;g30aa08a890e_0_199"/>
            <p:cNvSpPr/>
            <p:nvPr/>
          </p:nvSpPr>
          <p:spPr>
            <a:xfrm>
              <a:off x="-6628400" y="2465650"/>
              <a:ext cx="69350" cy="17350"/>
            </a:xfrm>
            <a:custGeom>
              <a:rect b="b" l="l" r="r" t="t"/>
              <a:pathLst>
                <a:path extrusionOk="0" h="694" w="2774">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g30aa08a890e_0_199"/>
            <p:cNvSpPr/>
            <p:nvPr/>
          </p:nvSpPr>
          <p:spPr>
            <a:xfrm>
              <a:off x="-6713450" y="2397900"/>
              <a:ext cx="295375" cy="291450"/>
            </a:xfrm>
            <a:custGeom>
              <a:rect b="b" l="l" r="r" t="t"/>
              <a:pathLst>
                <a:path extrusionOk="0" h="11658" w="11815">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26"/>
          <p:cNvSpPr txBox="1"/>
          <p:nvPr>
            <p:ph type="ctrTitle"/>
          </p:nvPr>
        </p:nvSpPr>
        <p:spPr>
          <a:xfrm>
            <a:off x="2326200" y="539500"/>
            <a:ext cx="4491600" cy="76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a:t>THANKS!</a:t>
            </a:r>
            <a:endParaRPr/>
          </a:p>
        </p:txBody>
      </p:sp>
      <p:cxnSp>
        <p:nvCxnSpPr>
          <p:cNvPr id="954" name="Google Shape;954;p26"/>
          <p:cNvCxnSpPr/>
          <p:nvPr/>
        </p:nvCxnSpPr>
        <p:spPr>
          <a:xfrm>
            <a:off x="194350" y="1375775"/>
            <a:ext cx="8768700" cy="0"/>
          </a:xfrm>
          <a:prstGeom prst="straightConnector1">
            <a:avLst/>
          </a:prstGeom>
          <a:noFill/>
          <a:ln cap="flat" cmpd="sng" w="19050">
            <a:solidFill>
              <a:srgbClr val="1B2119"/>
            </a:solidFill>
            <a:prstDash val="solid"/>
            <a:round/>
            <a:headEnd len="sm" w="sm" type="none"/>
            <a:tailEnd len="sm" w="sm" type="none"/>
          </a:ln>
        </p:spPr>
      </p:cxnSp>
      <p:pic>
        <p:nvPicPr>
          <p:cNvPr id="955" name="Google Shape;955;p26"/>
          <p:cNvPicPr preferRelativeResize="0"/>
          <p:nvPr/>
        </p:nvPicPr>
        <p:blipFill rotWithShape="1">
          <a:blip r:embed="rId3">
            <a:alphaModFix/>
          </a:blip>
          <a:srcRect b="0" l="0" r="0" t="0"/>
          <a:stretch/>
        </p:blipFill>
        <p:spPr>
          <a:xfrm>
            <a:off x="2225100" y="1483300"/>
            <a:ext cx="4856125" cy="3013975"/>
          </a:xfrm>
          <a:prstGeom prst="rect">
            <a:avLst/>
          </a:prstGeom>
          <a:noFill/>
          <a:ln>
            <a:noFill/>
          </a:ln>
        </p:spPr>
      </p:pic>
      <p:pic>
        <p:nvPicPr>
          <p:cNvPr id="956" name="Google Shape;956;p26"/>
          <p:cNvPicPr preferRelativeResize="0"/>
          <p:nvPr/>
        </p:nvPicPr>
        <p:blipFill rotWithShape="1">
          <a:blip r:embed="rId4">
            <a:alphaModFix/>
          </a:blip>
          <a:srcRect b="0" l="0" r="0" t="0"/>
          <a:stretch/>
        </p:blipFill>
        <p:spPr>
          <a:xfrm>
            <a:off x="0" y="2388705"/>
            <a:ext cx="9144000" cy="19202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
          <p:cNvSpPr/>
          <p:nvPr/>
        </p:nvSpPr>
        <p:spPr>
          <a:xfrm>
            <a:off x="136975" y="1393813"/>
            <a:ext cx="5297700" cy="1247700"/>
          </a:xfrm>
          <a:prstGeom prst="roundRect">
            <a:avLst>
              <a:gd fmla="val 9091" name="adj"/>
            </a:avLst>
          </a:prstGeom>
          <a:solidFill>
            <a:schemeClr val="accent5"/>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
          <p:cNvSpPr/>
          <p:nvPr/>
        </p:nvSpPr>
        <p:spPr>
          <a:xfrm>
            <a:off x="168975" y="2771750"/>
            <a:ext cx="5222700" cy="1647600"/>
          </a:xfrm>
          <a:prstGeom prst="roundRect">
            <a:avLst>
              <a:gd fmla="val 9091" name="adj"/>
            </a:avLst>
          </a:prstGeom>
          <a:solidFill>
            <a:schemeClr val="accent3"/>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6" name="Google Shape;286;p4"/>
          <p:cNvGrpSpPr/>
          <p:nvPr/>
        </p:nvGrpSpPr>
        <p:grpSpPr>
          <a:xfrm>
            <a:off x="203115" y="40635"/>
            <a:ext cx="5680594" cy="655989"/>
            <a:chOff x="883425" y="1138975"/>
            <a:chExt cx="3925502" cy="1525200"/>
          </a:xfrm>
        </p:grpSpPr>
        <p:sp>
          <p:nvSpPr>
            <p:cNvPr id="287" name="Google Shape;287;p4"/>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8" name="Google Shape;288;p4"/>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sp>
        <p:nvSpPr>
          <p:cNvPr id="289" name="Google Shape;289;p4"/>
          <p:cNvSpPr txBox="1"/>
          <p:nvPr>
            <p:ph idx="1" type="subTitle"/>
          </p:nvPr>
        </p:nvSpPr>
        <p:spPr>
          <a:xfrm>
            <a:off x="168975" y="1559425"/>
            <a:ext cx="5265600" cy="2781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000"/>
              <a:t>Dataset về thương mại điện tử về các đơn đặt hàng được thực hiện tại Olist Store - tập đoàn siêu thị lớn nhất ở Brazil.</a:t>
            </a:r>
            <a:endParaRPr sz="1000"/>
          </a:p>
          <a:p>
            <a:pPr indent="0" lvl="0" marL="0" rtl="0" algn="just">
              <a:lnSpc>
                <a:spcPct val="115000"/>
              </a:lnSpc>
              <a:spcBef>
                <a:spcPts val="0"/>
              </a:spcBef>
              <a:spcAft>
                <a:spcPts val="0"/>
              </a:spcAft>
              <a:buClr>
                <a:schemeClr val="dk1"/>
              </a:buClr>
              <a:buSzPts val="1100"/>
              <a:buFont typeface="Arial"/>
              <a:buNone/>
            </a:pPr>
            <a:r>
              <a:t/>
            </a:r>
            <a:endParaRPr sz="1000"/>
          </a:p>
          <a:p>
            <a:pPr indent="0" lvl="0" marL="0" rtl="0" algn="just">
              <a:lnSpc>
                <a:spcPct val="115000"/>
              </a:lnSpc>
              <a:spcBef>
                <a:spcPts val="0"/>
              </a:spcBef>
              <a:spcAft>
                <a:spcPts val="0"/>
              </a:spcAft>
              <a:buClr>
                <a:schemeClr val="dk1"/>
              </a:buClr>
              <a:buSzPts val="1100"/>
              <a:buFont typeface="Arial"/>
              <a:buNone/>
            </a:pPr>
            <a:r>
              <a:rPr lang="en" sz="1000"/>
              <a:t>Thời gian: 10/2016 - 10/2018</a:t>
            </a:r>
            <a:endParaRPr sz="1000"/>
          </a:p>
          <a:p>
            <a:pPr indent="0" lvl="0" marL="0" rtl="0" algn="just">
              <a:lnSpc>
                <a:spcPct val="115000"/>
              </a:lnSpc>
              <a:spcBef>
                <a:spcPts val="0"/>
              </a:spcBef>
              <a:spcAft>
                <a:spcPts val="0"/>
              </a:spcAft>
              <a:buSzPts val="1300"/>
              <a:buNone/>
            </a:pPr>
            <a:r>
              <a:rPr lang="en" sz="1000"/>
              <a:t>Đơn vị:  đồng Real (R$) </a:t>
            </a:r>
            <a:endParaRPr sz="1000"/>
          </a:p>
          <a:p>
            <a:pPr indent="0" lvl="0" marL="0" rtl="0" algn="just">
              <a:lnSpc>
                <a:spcPct val="115000"/>
              </a:lnSpc>
              <a:spcBef>
                <a:spcPts val="0"/>
              </a:spcBef>
              <a:spcAft>
                <a:spcPts val="0"/>
              </a:spcAft>
              <a:buSzPts val="1300"/>
              <a:buNone/>
            </a:pPr>
            <a:r>
              <a:t/>
            </a:r>
            <a:endParaRPr sz="1000"/>
          </a:p>
          <a:p>
            <a:pPr indent="0" lvl="0" marL="0" rtl="0" algn="just">
              <a:lnSpc>
                <a:spcPct val="115000"/>
              </a:lnSpc>
              <a:spcBef>
                <a:spcPts val="0"/>
              </a:spcBef>
              <a:spcAft>
                <a:spcPts val="0"/>
              </a:spcAft>
              <a:buSzPts val="1300"/>
              <a:buNone/>
            </a:pPr>
            <a:r>
              <a:t/>
            </a:r>
            <a:endParaRPr sz="1200"/>
          </a:p>
          <a:p>
            <a:pPr indent="0" lvl="0" marL="0" rtl="0" algn="just">
              <a:lnSpc>
                <a:spcPct val="100000"/>
              </a:lnSpc>
              <a:spcBef>
                <a:spcPts val="0"/>
              </a:spcBef>
              <a:spcAft>
                <a:spcPts val="0"/>
              </a:spcAft>
              <a:buClr>
                <a:schemeClr val="dk1"/>
              </a:buClr>
              <a:buSzPts val="1100"/>
              <a:buFont typeface="Arial"/>
              <a:buNone/>
            </a:pPr>
            <a:r>
              <a:t/>
            </a:r>
            <a:endParaRPr sz="800"/>
          </a:p>
          <a:p>
            <a:pPr indent="0" lvl="0" marL="0" rtl="0" algn="just">
              <a:lnSpc>
                <a:spcPct val="115000"/>
              </a:lnSpc>
              <a:spcBef>
                <a:spcPts val="0"/>
              </a:spcBef>
              <a:spcAft>
                <a:spcPts val="0"/>
              </a:spcAft>
              <a:buSzPts val="1300"/>
              <a:buNone/>
            </a:pPr>
            <a:r>
              <a:rPr lang="en" sz="1000"/>
              <a:t>Olist sẽ giúp kết nối các doanh nghiệp nhỏ khắp Brazil, cho phép các seller này đăng bán trên sàn ecom của họ và vận chuyển hàng hóa trực tiếp đến người dùng thông qua các đối tác hậu cần của Olist.</a:t>
            </a:r>
            <a:endParaRPr sz="1000"/>
          </a:p>
          <a:p>
            <a:pPr indent="0" lvl="0" marL="0" rtl="0" algn="just">
              <a:lnSpc>
                <a:spcPct val="115000"/>
              </a:lnSpc>
              <a:spcBef>
                <a:spcPts val="0"/>
              </a:spcBef>
              <a:spcAft>
                <a:spcPts val="0"/>
              </a:spcAft>
              <a:buSzPts val="1300"/>
              <a:buNone/>
            </a:pPr>
            <a:r>
              <a:rPr lang="en" sz="1000"/>
              <a:t>(1) Khách hàng mua từ Olist Store.</a:t>
            </a:r>
            <a:endParaRPr sz="1000"/>
          </a:p>
          <a:p>
            <a:pPr indent="0" lvl="0" marL="0" rtl="0" algn="just">
              <a:lnSpc>
                <a:spcPct val="115000"/>
              </a:lnSpc>
              <a:spcBef>
                <a:spcPts val="0"/>
              </a:spcBef>
              <a:spcAft>
                <a:spcPts val="0"/>
              </a:spcAft>
              <a:buSzPts val="1300"/>
              <a:buNone/>
            </a:pPr>
            <a:r>
              <a:rPr lang="en" sz="1000"/>
              <a:t>(2) Người bán nhận được thông và thực hiện đơn hàng.</a:t>
            </a:r>
            <a:endParaRPr sz="1000"/>
          </a:p>
          <a:p>
            <a:pPr indent="0" lvl="0" marL="0" rtl="0" algn="just">
              <a:lnSpc>
                <a:spcPct val="115000"/>
              </a:lnSpc>
              <a:spcBef>
                <a:spcPts val="0"/>
              </a:spcBef>
              <a:spcAft>
                <a:spcPts val="0"/>
              </a:spcAft>
              <a:buSzPts val="1300"/>
              <a:buNone/>
            </a:pPr>
            <a:r>
              <a:rPr lang="en" sz="1000"/>
              <a:t>(3) Khách hàng sau khi nhận sản phẩm được vận chuyển đến hoặc hết ngày dự kiến giao hàng sẽ nhận được email khảo sát đánh giá.</a:t>
            </a:r>
            <a:endParaRPr sz="1000"/>
          </a:p>
          <a:p>
            <a:pPr indent="0" lvl="0" marL="0" rtl="0" algn="just">
              <a:lnSpc>
                <a:spcPct val="100000"/>
              </a:lnSpc>
              <a:spcBef>
                <a:spcPts val="0"/>
              </a:spcBef>
              <a:spcAft>
                <a:spcPts val="0"/>
              </a:spcAft>
              <a:buClr>
                <a:schemeClr val="dk1"/>
              </a:buClr>
              <a:buSzPts val="1100"/>
              <a:buFont typeface="Arial"/>
              <a:buNone/>
            </a:pPr>
            <a:r>
              <a:t/>
            </a:r>
            <a:endParaRPr sz="1200"/>
          </a:p>
          <a:p>
            <a:pPr indent="0" lvl="0" marL="0" rtl="0" algn="just">
              <a:lnSpc>
                <a:spcPct val="100000"/>
              </a:lnSpc>
              <a:spcBef>
                <a:spcPts val="0"/>
              </a:spcBef>
              <a:spcAft>
                <a:spcPts val="0"/>
              </a:spcAft>
              <a:buClr>
                <a:schemeClr val="dk1"/>
              </a:buClr>
              <a:buSzPts val="1100"/>
              <a:buFont typeface="Arial"/>
              <a:buNone/>
            </a:pPr>
            <a:r>
              <a:t/>
            </a:r>
            <a:endParaRPr sz="1200"/>
          </a:p>
          <a:p>
            <a:pPr indent="0" lvl="0" marL="0" rtl="0" algn="just">
              <a:lnSpc>
                <a:spcPct val="100000"/>
              </a:lnSpc>
              <a:spcBef>
                <a:spcPts val="0"/>
              </a:spcBef>
              <a:spcAft>
                <a:spcPts val="0"/>
              </a:spcAft>
              <a:buSzPts val="1300"/>
              <a:buNone/>
            </a:pPr>
            <a:r>
              <a:t/>
            </a:r>
            <a:endParaRPr sz="1200"/>
          </a:p>
        </p:txBody>
      </p:sp>
      <p:grpSp>
        <p:nvGrpSpPr>
          <p:cNvPr id="290" name="Google Shape;290;p4"/>
          <p:cNvGrpSpPr/>
          <p:nvPr/>
        </p:nvGrpSpPr>
        <p:grpSpPr>
          <a:xfrm flipH="1">
            <a:off x="236125" y="308225"/>
            <a:ext cx="327600" cy="327600"/>
            <a:chOff x="796675" y="2752525"/>
            <a:chExt cx="327600" cy="327600"/>
          </a:xfrm>
        </p:grpSpPr>
        <p:sp>
          <p:nvSpPr>
            <p:cNvPr id="291" name="Google Shape;291;p4"/>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4"/>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 name="Google Shape;293;p4"/>
          <p:cNvGrpSpPr/>
          <p:nvPr/>
        </p:nvGrpSpPr>
        <p:grpSpPr>
          <a:xfrm>
            <a:off x="5391699" y="308223"/>
            <a:ext cx="327600" cy="327600"/>
            <a:chOff x="4561299" y="535473"/>
            <a:chExt cx="327600" cy="327600"/>
          </a:xfrm>
        </p:grpSpPr>
        <p:sp>
          <p:nvSpPr>
            <p:cNvPr id="294" name="Google Shape;294;p4"/>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pic>
        <p:nvPicPr>
          <p:cNvPr id="296" name="Google Shape;296;p4"/>
          <p:cNvPicPr preferRelativeResize="0"/>
          <p:nvPr/>
        </p:nvPicPr>
        <p:blipFill rotWithShape="1">
          <a:blip r:embed="rId3">
            <a:alphaModFix/>
          </a:blip>
          <a:srcRect b="0" l="0" r="0" t="0"/>
          <a:stretch/>
        </p:blipFill>
        <p:spPr>
          <a:xfrm>
            <a:off x="5589700" y="1598199"/>
            <a:ext cx="3415931" cy="2269501"/>
          </a:xfrm>
          <a:prstGeom prst="rect">
            <a:avLst/>
          </a:prstGeom>
          <a:noFill/>
          <a:ln>
            <a:noFill/>
          </a:ln>
        </p:spPr>
      </p:pic>
      <p:pic>
        <p:nvPicPr>
          <p:cNvPr id="297" name="Google Shape;297;p4"/>
          <p:cNvPicPr preferRelativeResize="0"/>
          <p:nvPr/>
        </p:nvPicPr>
        <p:blipFill rotWithShape="1">
          <a:blip r:embed="rId4">
            <a:alphaModFix/>
          </a:blip>
          <a:srcRect b="0" l="0" r="0" t="0"/>
          <a:stretch/>
        </p:blipFill>
        <p:spPr>
          <a:xfrm>
            <a:off x="1874900" y="885425"/>
            <a:ext cx="5735875" cy="390750"/>
          </a:xfrm>
          <a:prstGeom prst="rect">
            <a:avLst/>
          </a:prstGeom>
          <a:noFill/>
          <a:ln>
            <a:noFill/>
          </a:ln>
        </p:spPr>
      </p:pic>
      <p:sp>
        <p:nvSpPr>
          <p:cNvPr id="298" name="Google Shape;298;p4"/>
          <p:cNvSpPr/>
          <p:nvPr/>
        </p:nvSpPr>
        <p:spPr>
          <a:xfrm>
            <a:off x="5031038" y="2841623"/>
            <a:ext cx="257600" cy="133225"/>
          </a:xfrm>
          <a:custGeom>
            <a:rect b="b" l="l" r="r" t="t"/>
            <a:pathLst>
              <a:path extrusionOk="0" h="5329" w="10304">
                <a:moveTo>
                  <a:pt x="5549" y="815"/>
                </a:moveTo>
                <a:lnTo>
                  <a:pt x="4958" y="1388"/>
                </a:lnTo>
                <a:cubicBezTo>
                  <a:pt x="4847" y="1185"/>
                  <a:pt x="4717" y="981"/>
                  <a:pt x="4551" y="815"/>
                </a:cubicBezTo>
                <a:close/>
                <a:moveTo>
                  <a:pt x="7806" y="815"/>
                </a:moveTo>
                <a:lnTo>
                  <a:pt x="5180" y="3441"/>
                </a:lnTo>
                <a:cubicBezTo>
                  <a:pt x="5235" y="3182"/>
                  <a:pt x="5291" y="2942"/>
                  <a:pt x="5291" y="2665"/>
                </a:cubicBezTo>
                <a:cubicBezTo>
                  <a:pt x="5309" y="2517"/>
                  <a:pt x="5291" y="2369"/>
                  <a:pt x="5272" y="2221"/>
                </a:cubicBezTo>
                <a:lnTo>
                  <a:pt x="6678" y="815"/>
                </a:lnTo>
                <a:close/>
                <a:moveTo>
                  <a:pt x="2645" y="815"/>
                </a:moveTo>
                <a:cubicBezTo>
                  <a:pt x="3663" y="815"/>
                  <a:pt x="4495" y="1647"/>
                  <a:pt x="4495" y="2665"/>
                </a:cubicBezTo>
                <a:cubicBezTo>
                  <a:pt x="4495" y="3682"/>
                  <a:pt x="3663" y="4514"/>
                  <a:pt x="2645" y="4514"/>
                </a:cubicBezTo>
                <a:cubicBezTo>
                  <a:pt x="1628" y="4514"/>
                  <a:pt x="796" y="3682"/>
                  <a:pt x="796" y="2665"/>
                </a:cubicBezTo>
                <a:cubicBezTo>
                  <a:pt x="796" y="1647"/>
                  <a:pt x="1628" y="815"/>
                  <a:pt x="2645" y="815"/>
                </a:cubicBezTo>
                <a:close/>
                <a:moveTo>
                  <a:pt x="8657" y="1111"/>
                </a:moveTo>
                <a:cubicBezTo>
                  <a:pt x="8898" y="1277"/>
                  <a:pt x="9083" y="1462"/>
                  <a:pt x="9249" y="1703"/>
                </a:cubicBezTo>
                <a:lnTo>
                  <a:pt x="6437" y="4514"/>
                </a:lnTo>
                <a:lnTo>
                  <a:pt x="5272" y="4514"/>
                </a:lnTo>
                <a:lnTo>
                  <a:pt x="8657" y="1111"/>
                </a:lnTo>
                <a:close/>
                <a:moveTo>
                  <a:pt x="9489" y="2572"/>
                </a:moveTo>
                <a:lnTo>
                  <a:pt x="9489" y="2665"/>
                </a:lnTo>
                <a:cubicBezTo>
                  <a:pt x="9489" y="3682"/>
                  <a:pt x="8657" y="4514"/>
                  <a:pt x="7640" y="4514"/>
                </a:cubicBezTo>
                <a:lnTo>
                  <a:pt x="7547" y="4514"/>
                </a:lnTo>
                <a:lnTo>
                  <a:pt x="9489" y="2572"/>
                </a:lnTo>
                <a:close/>
                <a:moveTo>
                  <a:pt x="2645" y="1"/>
                </a:moveTo>
                <a:cubicBezTo>
                  <a:pt x="1184" y="1"/>
                  <a:pt x="0" y="1203"/>
                  <a:pt x="0" y="2665"/>
                </a:cubicBezTo>
                <a:cubicBezTo>
                  <a:pt x="0" y="4107"/>
                  <a:pt x="1184" y="5328"/>
                  <a:pt x="2645" y="5328"/>
                </a:cubicBezTo>
                <a:lnTo>
                  <a:pt x="7640" y="5328"/>
                </a:lnTo>
                <a:cubicBezTo>
                  <a:pt x="9101" y="5328"/>
                  <a:pt x="10303" y="4107"/>
                  <a:pt x="10303" y="2665"/>
                </a:cubicBezTo>
                <a:cubicBezTo>
                  <a:pt x="10303" y="1203"/>
                  <a:pt x="9101" y="1"/>
                  <a:pt x="76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4"/>
          <p:cNvSpPr/>
          <p:nvPr/>
        </p:nvSpPr>
        <p:spPr>
          <a:xfrm>
            <a:off x="5031038" y="1464973"/>
            <a:ext cx="257600" cy="133225"/>
          </a:xfrm>
          <a:custGeom>
            <a:rect b="b" l="l" r="r" t="t"/>
            <a:pathLst>
              <a:path extrusionOk="0" h="5329" w="10304">
                <a:moveTo>
                  <a:pt x="5549" y="815"/>
                </a:moveTo>
                <a:lnTo>
                  <a:pt x="4958" y="1388"/>
                </a:lnTo>
                <a:cubicBezTo>
                  <a:pt x="4847" y="1185"/>
                  <a:pt x="4717" y="981"/>
                  <a:pt x="4551" y="815"/>
                </a:cubicBezTo>
                <a:close/>
                <a:moveTo>
                  <a:pt x="7806" y="815"/>
                </a:moveTo>
                <a:lnTo>
                  <a:pt x="5180" y="3441"/>
                </a:lnTo>
                <a:cubicBezTo>
                  <a:pt x="5235" y="3182"/>
                  <a:pt x="5291" y="2942"/>
                  <a:pt x="5291" y="2665"/>
                </a:cubicBezTo>
                <a:cubicBezTo>
                  <a:pt x="5309" y="2517"/>
                  <a:pt x="5291" y="2369"/>
                  <a:pt x="5272" y="2221"/>
                </a:cubicBezTo>
                <a:lnTo>
                  <a:pt x="6678" y="815"/>
                </a:lnTo>
                <a:close/>
                <a:moveTo>
                  <a:pt x="2645" y="815"/>
                </a:moveTo>
                <a:cubicBezTo>
                  <a:pt x="3663" y="815"/>
                  <a:pt x="4495" y="1647"/>
                  <a:pt x="4495" y="2665"/>
                </a:cubicBezTo>
                <a:cubicBezTo>
                  <a:pt x="4495" y="3682"/>
                  <a:pt x="3663" y="4514"/>
                  <a:pt x="2645" y="4514"/>
                </a:cubicBezTo>
                <a:cubicBezTo>
                  <a:pt x="1628" y="4514"/>
                  <a:pt x="796" y="3682"/>
                  <a:pt x="796" y="2665"/>
                </a:cubicBezTo>
                <a:cubicBezTo>
                  <a:pt x="796" y="1647"/>
                  <a:pt x="1628" y="815"/>
                  <a:pt x="2645" y="815"/>
                </a:cubicBezTo>
                <a:close/>
                <a:moveTo>
                  <a:pt x="8657" y="1111"/>
                </a:moveTo>
                <a:cubicBezTo>
                  <a:pt x="8898" y="1277"/>
                  <a:pt x="9083" y="1462"/>
                  <a:pt x="9249" y="1703"/>
                </a:cubicBezTo>
                <a:lnTo>
                  <a:pt x="6437" y="4514"/>
                </a:lnTo>
                <a:lnTo>
                  <a:pt x="5272" y="4514"/>
                </a:lnTo>
                <a:lnTo>
                  <a:pt x="8657" y="1111"/>
                </a:lnTo>
                <a:close/>
                <a:moveTo>
                  <a:pt x="9489" y="2572"/>
                </a:moveTo>
                <a:lnTo>
                  <a:pt x="9489" y="2665"/>
                </a:lnTo>
                <a:cubicBezTo>
                  <a:pt x="9489" y="3682"/>
                  <a:pt x="8657" y="4514"/>
                  <a:pt x="7640" y="4514"/>
                </a:cubicBezTo>
                <a:lnTo>
                  <a:pt x="7547" y="4514"/>
                </a:lnTo>
                <a:lnTo>
                  <a:pt x="9489" y="2572"/>
                </a:lnTo>
                <a:close/>
                <a:moveTo>
                  <a:pt x="2645" y="1"/>
                </a:moveTo>
                <a:cubicBezTo>
                  <a:pt x="1184" y="1"/>
                  <a:pt x="0" y="1203"/>
                  <a:pt x="0" y="2665"/>
                </a:cubicBezTo>
                <a:cubicBezTo>
                  <a:pt x="0" y="4107"/>
                  <a:pt x="1184" y="5328"/>
                  <a:pt x="2645" y="5328"/>
                </a:cubicBezTo>
                <a:lnTo>
                  <a:pt x="7640" y="5328"/>
                </a:lnTo>
                <a:cubicBezTo>
                  <a:pt x="9101" y="5328"/>
                  <a:pt x="10303" y="4107"/>
                  <a:pt x="10303" y="2665"/>
                </a:cubicBezTo>
                <a:cubicBezTo>
                  <a:pt x="10303" y="1203"/>
                  <a:pt x="9101" y="1"/>
                  <a:pt x="76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grpSp>
        <p:nvGrpSpPr>
          <p:cNvPr id="304" name="Google Shape;304;p5"/>
          <p:cNvGrpSpPr/>
          <p:nvPr/>
        </p:nvGrpSpPr>
        <p:grpSpPr>
          <a:xfrm>
            <a:off x="203115" y="40635"/>
            <a:ext cx="5680594" cy="655989"/>
            <a:chOff x="883425" y="1138975"/>
            <a:chExt cx="3925502" cy="1525200"/>
          </a:xfrm>
        </p:grpSpPr>
        <p:sp>
          <p:nvSpPr>
            <p:cNvPr id="305" name="Google Shape;305;p5"/>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6" name="Google Shape;306;p5"/>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grpSp>
        <p:nvGrpSpPr>
          <p:cNvPr id="307" name="Google Shape;307;p5"/>
          <p:cNvGrpSpPr/>
          <p:nvPr/>
        </p:nvGrpSpPr>
        <p:grpSpPr>
          <a:xfrm flipH="1">
            <a:off x="236125" y="308225"/>
            <a:ext cx="327600" cy="327600"/>
            <a:chOff x="796675" y="2752525"/>
            <a:chExt cx="327600" cy="327600"/>
          </a:xfrm>
        </p:grpSpPr>
        <p:sp>
          <p:nvSpPr>
            <p:cNvPr id="308" name="Google Shape;308;p5"/>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5"/>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0" name="Google Shape;310;p5"/>
          <p:cNvGrpSpPr/>
          <p:nvPr/>
        </p:nvGrpSpPr>
        <p:grpSpPr>
          <a:xfrm>
            <a:off x="5407049" y="308223"/>
            <a:ext cx="327600" cy="327600"/>
            <a:chOff x="4561299" y="535473"/>
            <a:chExt cx="327600" cy="327600"/>
          </a:xfrm>
        </p:grpSpPr>
        <p:sp>
          <p:nvSpPr>
            <p:cNvPr id="311" name="Google Shape;311;p5"/>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5"/>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pic>
        <p:nvPicPr>
          <p:cNvPr id="313" name="Google Shape;313;p5"/>
          <p:cNvPicPr preferRelativeResize="0"/>
          <p:nvPr/>
        </p:nvPicPr>
        <p:blipFill rotWithShape="1">
          <a:blip r:embed="rId3">
            <a:alphaModFix/>
          </a:blip>
          <a:srcRect b="0" l="0" r="0" t="0"/>
          <a:stretch/>
        </p:blipFill>
        <p:spPr>
          <a:xfrm>
            <a:off x="324425" y="1395876"/>
            <a:ext cx="4541599" cy="2732049"/>
          </a:xfrm>
          <a:prstGeom prst="rect">
            <a:avLst/>
          </a:prstGeom>
          <a:noFill/>
          <a:ln>
            <a:noFill/>
          </a:ln>
        </p:spPr>
      </p:pic>
      <p:sp>
        <p:nvSpPr>
          <p:cNvPr id="314" name="Google Shape;314;p5"/>
          <p:cNvSpPr txBox="1"/>
          <p:nvPr>
            <p:ph type="title"/>
          </p:nvPr>
        </p:nvSpPr>
        <p:spPr>
          <a:xfrm>
            <a:off x="324425" y="718201"/>
            <a:ext cx="3919500" cy="65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Data schema &amp; dictionary:</a:t>
            </a:r>
            <a:endParaRPr/>
          </a:p>
        </p:txBody>
      </p:sp>
      <p:pic>
        <p:nvPicPr>
          <p:cNvPr id="315" name="Google Shape;315;p5"/>
          <p:cNvPicPr preferRelativeResize="0"/>
          <p:nvPr/>
        </p:nvPicPr>
        <p:blipFill rotWithShape="1">
          <a:blip r:embed="rId4">
            <a:alphaModFix/>
          </a:blip>
          <a:srcRect b="0" l="0" r="0" t="0"/>
          <a:stretch/>
        </p:blipFill>
        <p:spPr>
          <a:xfrm>
            <a:off x="4935999" y="1395885"/>
            <a:ext cx="3973176" cy="2268535"/>
          </a:xfrm>
          <a:prstGeom prst="rect">
            <a:avLst/>
          </a:prstGeom>
          <a:noFill/>
          <a:ln>
            <a:noFill/>
          </a:ln>
        </p:spPr>
      </p:pic>
      <p:sp>
        <p:nvSpPr>
          <p:cNvPr id="316" name="Google Shape;316;p5"/>
          <p:cNvSpPr txBox="1"/>
          <p:nvPr>
            <p:ph idx="1" type="subTitle"/>
          </p:nvPr>
        </p:nvSpPr>
        <p:spPr>
          <a:xfrm>
            <a:off x="5265400" y="3729500"/>
            <a:ext cx="3417300" cy="47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sz="1200"/>
              <a:t>9 bảng 	99441 hàng thuộc bảng chính</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6"/>
          <p:cNvSpPr txBox="1"/>
          <p:nvPr>
            <p:ph type="title"/>
          </p:nvPr>
        </p:nvSpPr>
        <p:spPr>
          <a:xfrm>
            <a:off x="2578650" y="1629700"/>
            <a:ext cx="3986700" cy="113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 sz="8000"/>
              <a:t>02</a:t>
            </a:r>
            <a:endParaRPr sz="8000"/>
          </a:p>
        </p:txBody>
      </p:sp>
      <p:sp>
        <p:nvSpPr>
          <p:cNvPr id="322" name="Google Shape;322;p6"/>
          <p:cNvSpPr txBox="1"/>
          <p:nvPr>
            <p:ph idx="2" type="title"/>
          </p:nvPr>
        </p:nvSpPr>
        <p:spPr>
          <a:xfrm>
            <a:off x="1423725" y="3012100"/>
            <a:ext cx="6707700" cy="714300"/>
          </a:xfrm>
          <a:prstGeom prst="rect">
            <a:avLst/>
          </a:prstGeom>
          <a:noFill/>
          <a:ln>
            <a:noFill/>
          </a:ln>
        </p:spPr>
        <p:txBody>
          <a:bodyPr anchorCtr="0" anchor="b" bIns="91425" lIns="91425" spcFirstLastPara="1" rIns="91425" wrap="square" tIns="91425">
            <a:noAutofit/>
          </a:bodyPr>
          <a:lstStyle/>
          <a:p>
            <a:pPr indent="0" lvl="0" marL="0" rtl="0" algn="ctr">
              <a:lnSpc>
                <a:spcPct val="70000"/>
              </a:lnSpc>
              <a:spcBef>
                <a:spcPts val="0"/>
              </a:spcBef>
              <a:spcAft>
                <a:spcPts val="0"/>
              </a:spcAft>
              <a:buSzPts val="2800"/>
              <a:buNone/>
            </a:pPr>
            <a:r>
              <a:rPr lang="en"/>
              <a:t>Data Preprocessing</a:t>
            </a:r>
            <a:endParaRPr/>
          </a:p>
        </p:txBody>
      </p:sp>
      <p:grpSp>
        <p:nvGrpSpPr>
          <p:cNvPr id="323" name="Google Shape;323;p6"/>
          <p:cNvGrpSpPr/>
          <p:nvPr/>
        </p:nvGrpSpPr>
        <p:grpSpPr>
          <a:xfrm>
            <a:off x="8422125" y="298550"/>
            <a:ext cx="327600" cy="327600"/>
            <a:chOff x="9379775" y="1529850"/>
            <a:chExt cx="327600" cy="327600"/>
          </a:xfrm>
        </p:grpSpPr>
        <p:sp>
          <p:nvSpPr>
            <p:cNvPr id="324" name="Google Shape;324;p6"/>
            <p:cNvSpPr/>
            <p:nvPr/>
          </p:nvSpPr>
          <p:spPr>
            <a:xfrm>
              <a:off x="9379775" y="1529850"/>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
            <p:cNvSpPr/>
            <p:nvPr/>
          </p:nvSpPr>
          <p:spPr>
            <a:xfrm>
              <a:off x="9452138" y="1602213"/>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326" name="Google Shape;326;p6"/>
          <p:cNvSpPr/>
          <p:nvPr/>
        </p:nvSpPr>
        <p:spPr>
          <a:xfrm>
            <a:off x="7194463" y="1266738"/>
            <a:ext cx="257600" cy="133225"/>
          </a:xfrm>
          <a:custGeom>
            <a:rect b="b" l="l" r="r" t="t"/>
            <a:pathLst>
              <a:path extrusionOk="0" h="5329" w="10304">
                <a:moveTo>
                  <a:pt x="5549" y="815"/>
                </a:moveTo>
                <a:lnTo>
                  <a:pt x="4958" y="1388"/>
                </a:lnTo>
                <a:cubicBezTo>
                  <a:pt x="4847" y="1185"/>
                  <a:pt x="4717" y="981"/>
                  <a:pt x="4551" y="815"/>
                </a:cubicBezTo>
                <a:close/>
                <a:moveTo>
                  <a:pt x="7806" y="815"/>
                </a:moveTo>
                <a:lnTo>
                  <a:pt x="5180" y="3441"/>
                </a:lnTo>
                <a:cubicBezTo>
                  <a:pt x="5235" y="3182"/>
                  <a:pt x="5291" y="2942"/>
                  <a:pt x="5291" y="2665"/>
                </a:cubicBezTo>
                <a:cubicBezTo>
                  <a:pt x="5309" y="2517"/>
                  <a:pt x="5291" y="2369"/>
                  <a:pt x="5272" y="2221"/>
                </a:cubicBezTo>
                <a:lnTo>
                  <a:pt x="6678" y="815"/>
                </a:lnTo>
                <a:close/>
                <a:moveTo>
                  <a:pt x="2645" y="815"/>
                </a:moveTo>
                <a:cubicBezTo>
                  <a:pt x="3663" y="815"/>
                  <a:pt x="4495" y="1647"/>
                  <a:pt x="4495" y="2665"/>
                </a:cubicBezTo>
                <a:cubicBezTo>
                  <a:pt x="4495" y="3682"/>
                  <a:pt x="3663" y="4514"/>
                  <a:pt x="2645" y="4514"/>
                </a:cubicBezTo>
                <a:cubicBezTo>
                  <a:pt x="1628" y="4514"/>
                  <a:pt x="796" y="3682"/>
                  <a:pt x="796" y="2665"/>
                </a:cubicBezTo>
                <a:cubicBezTo>
                  <a:pt x="796" y="1647"/>
                  <a:pt x="1628" y="815"/>
                  <a:pt x="2645" y="815"/>
                </a:cubicBezTo>
                <a:close/>
                <a:moveTo>
                  <a:pt x="8657" y="1111"/>
                </a:moveTo>
                <a:cubicBezTo>
                  <a:pt x="8898" y="1277"/>
                  <a:pt x="9083" y="1462"/>
                  <a:pt x="9249" y="1703"/>
                </a:cubicBezTo>
                <a:lnTo>
                  <a:pt x="6437" y="4514"/>
                </a:lnTo>
                <a:lnTo>
                  <a:pt x="5272" y="4514"/>
                </a:lnTo>
                <a:lnTo>
                  <a:pt x="8657" y="1111"/>
                </a:lnTo>
                <a:close/>
                <a:moveTo>
                  <a:pt x="9489" y="2572"/>
                </a:moveTo>
                <a:lnTo>
                  <a:pt x="9489" y="2665"/>
                </a:lnTo>
                <a:cubicBezTo>
                  <a:pt x="9489" y="3682"/>
                  <a:pt x="8657" y="4514"/>
                  <a:pt x="7640" y="4514"/>
                </a:cubicBezTo>
                <a:lnTo>
                  <a:pt x="7547" y="4514"/>
                </a:lnTo>
                <a:lnTo>
                  <a:pt x="9489" y="2572"/>
                </a:lnTo>
                <a:close/>
                <a:moveTo>
                  <a:pt x="2645" y="1"/>
                </a:moveTo>
                <a:cubicBezTo>
                  <a:pt x="1184" y="1"/>
                  <a:pt x="0" y="1203"/>
                  <a:pt x="0" y="2665"/>
                </a:cubicBezTo>
                <a:cubicBezTo>
                  <a:pt x="0" y="4107"/>
                  <a:pt x="1184" y="5328"/>
                  <a:pt x="2645" y="5328"/>
                </a:cubicBezTo>
                <a:lnTo>
                  <a:pt x="7640" y="5328"/>
                </a:lnTo>
                <a:cubicBezTo>
                  <a:pt x="9101" y="5328"/>
                  <a:pt x="10303" y="4107"/>
                  <a:pt x="10303" y="2665"/>
                </a:cubicBezTo>
                <a:cubicBezTo>
                  <a:pt x="10303" y="1203"/>
                  <a:pt x="9101" y="1"/>
                  <a:pt x="76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7" name="Google Shape;327;p6"/>
          <p:cNvGrpSpPr/>
          <p:nvPr/>
        </p:nvGrpSpPr>
        <p:grpSpPr>
          <a:xfrm flipH="1">
            <a:off x="236125" y="308225"/>
            <a:ext cx="327600" cy="327600"/>
            <a:chOff x="796675" y="2752525"/>
            <a:chExt cx="327600" cy="327600"/>
          </a:xfrm>
        </p:grpSpPr>
        <p:sp>
          <p:nvSpPr>
            <p:cNvPr id="328" name="Google Shape;328;p6"/>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grpSp>
        <p:nvGrpSpPr>
          <p:cNvPr id="334" name="Google Shape;334;p7"/>
          <p:cNvGrpSpPr/>
          <p:nvPr/>
        </p:nvGrpSpPr>
        <p:grpSpPr>
          <a:xfrm>
            <a:off x="203115" y="40635"/>
            <a:ext cx="5680594" cy="655989"/>
            <a:chOff x="883425" y="1138975"/>
            <a:chExt cx="3925502" cy="1525200"/>
          </a:xfrm>
        </p:grpSpPr>
        <p:sp>
          <p:nvSpPr>
            <p:cNvPr id="335" name="Google Shape;335;p7"/>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6" name="Google Shape;336;p7"/>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grpSp>
        <p:nvGrpSpPr>
          <p:cNvPr id="337" name="Google Shape;337;p7"/>
          <p:cNvGrpSpPr/>
          <p:nvPr/>
        </p:nvGrpSpPr>
        <p:grpSpPr>
          <a:xfrm flipH="1">
            <a:off x="236125" y="308225"/>
            <a:ext cx="327600" cy="327600"/>
            <a:chOff x="796675" y="2752525"/>
            <a:chExt cx="327600" cy="327600"/>
          </a:xfrm>
        </p:grpSpPr>
        <p:sp>
          <p:nvSpPr>
            <p:cNvPr id="338" name="Google Shape;338;p7"/>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7"/>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0" name="Google Shape;340;p7"/>
          <p:cNvGrpSpPr/>
          <p:nvPr/>
        </p:nvGrpSpPr>
        <p:grpSpPr>
          <a:xfrm>
            <a:off x="5407049" y="308223"/>
            <a:ext cx="327600" cy="327600"/>
            <a:chOff x="4561299" y="535473"/>
            <a:chExt cx="327600" cy="327600"/>
          </a:xfrm>
        </p:grpSpPr>
        <p:sp>
          <p:nvSpPr>
            <p:cNvPr id="341" name="Google Shape;341;p7"/>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7"/>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343" name="Google Shape;343;p7"/>
          <p:cNvSpPr txBox="1"/>
          <p:nvPr>
            <p:ph type="title"/>
          </p:nvPr>
        </p:nvSpPr>
        <p:spPr>
          <a:xfrm>
            <a:off x="563725" y="100276"/>
            <a:ext cx="3919500" cy="65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EDA</a:t>
            </a:r>
            <a:endParaRPr/>
          </a:p>
        </p:txBody>
      </p:sp>
      <p:pic>
        <p:nvPicPr>
          <p:cNvPr id="344" name="Google Shape;344;p7"/>
          <p:cNvPicPr preferRelativeResize="0"/>
          <p:nvPr/>
        </p:nvPicPr>
        <p:blipFill rotWithShape="1">
          <a:blip r:embed="rId3">
            <a:alphaModFix/>
          </a:blip>
          <a:srcRect b="0" l="0" r="0" t="0"/>
          <a:stretch/>
        </p:blipFill>
        <p:spPr>
          <a:xfrm>
            <a:off x="1866500" y="874801"/>
            <a:ext cx="526474" cy="577149"/>
          </a:xfrm>
          <a:prstGeom prst="rect">
            <a:avLst/>
          </a:prstGeom>
          <a:noFill/>
          <a:ln>
            <a:noFill/>
          </a:ln>
        </p:spPr>
      </p:pic>
      <p:pic>
        <p:nvPicPr>
          <p:cNvPr id="345" name="Google Shape;345;p7"/>
          <p:cNvPicPr preferRelativeResize="0"/>
          <p:nvPr/>
        </p:nvPicPr>
        <p:blipFill rotWithShape="1">
          <a:blip r:embed="rId4">
            <a:alphaModFix/>
          </a:blip>
          <a:srcRect b="0" l="0" r="0" t="0"/>
          <a:stretch/>
        </p:blipFill>
        <p:spPr>
          <a:xfrm>
            <a:off x="236113" y="2596675"/>
            <a:ext cx="4436150" cy="1488400"/>
          </a:xfrm>
          <a:prstGeom prst="rect">
            <a:avLst/>
          </a:prstGeom>
          <a:noFill/>
          <a:ln>
            <a:noFill/>
          </a:ln>
        </p:spPr>
      </p:pic>
      <p:pic>
        <p:nvPicPr>
          <p:cNvPr id="346" name="Google Shape;346;p7"/>
          <p:cNvPicPr preferRelativeResize="0"/>
          <p:nvPr/>
        </p:nvPicPr>
        <p:blipFill rotWithShape="1">
          <a:blip r:embed="rId5">
            <a:alphaModFix/>
          </a:blip>
          <a:srcRect b="0" l="0" r="0" t="0"/>
          <a:stretch/>
        </p:blipFill>
        <p:spPr>
          <a:xfrm>
            <a:off x="4916475" y="2363662"/>
            <a:ext cx="4175363" cy="1954425"/>
          </a:xfrm>
          <a:prstGeom prst="rect">
            <a:avLst/>
          </a:prstGeom>
          <a:noFill/>
          <a:ln>
            <a:noFill/>
          </a:ln>
        </p:spPr>
      </p:pic>
      <p:sp>
        <p:nvSpPr>
          <p:cNvPr id="347" name="Google Shape;347;p7"/>
          <p:cNvSpPr/>
          <p:nvPr/>
        </p:nvSpPr>
        <p:spPr>
          <a:xfrm>
            <a:off x="6730446" y="3465399"/>
            <a:ext cx="267179" cy="326147"/>
          </a:xfrm>
          <a:custGeom>
            <a:rect b="b" l="l" r="r" t="t"/>
            <a:pathLst>
              <a:path extrusionOk="0" h="10304" w="8435">
                <a:moveTo>
                  <a:pt x="3496" y="796"/>
                </a:moveTo>
                <a:lnTo>
                  <a:pt x="7547" y="4865"/>
                </a:lnTo>
                <a:cubicBezTo>
                  <a:pt x="7602" y="4939"/>
                  <a:pt x="7658" y="5050"/>
                  <a:pt x="7658" y="5143"/>
                </a:cubicBezTo>
                <a:cubicBezTo>
                  <a:pt x="7621" y="5272"/>
                  <a:pt x="7584" y="5383"/>
                  <a:pt x="7510" y="5439"/>
                </a:cubicBezTo>
                <a:lnTo>
                  <a:pt x="3496" y="9490"/>
                </a:lnTo>
                <a:lnTo>
                  <a:pt x="1961" y="9490"/>
                </a:lnTo>
                <a:lnTo>
                  <a:pt x="6326" y="5143"/>
                </a:lnTo>
                <a:lnTo>
                  <a:pt x="1961" y="796"/>
                </a:lnTo>
                <a:close/>
                <a:moveTo>
                  <a:pt x="0" y="1"/>
                </a:moveTo>
                <a:lnTo>
                  <a:pt x="5179" y="5161"/>
                </a:lnTo>
                <a:lnTo>
                  <a:pt x="0" y="10304"/>
                </a:lnTo>
                <a:lnTo>
                  <a:pt x="3811" y="10304"/>
                </a:lnTo>
                <a:lnTo>
                  <a:pt x="8083" y="6012"/>
                </a:lnTo>
                <a:cubicBezTo>
                  <a:pt x="8324" y="5790"/>
                  <a:pt x="8435" y="5494"/>
                  <a:pt x="8435" y="5161"/>
                </a:cubicBezTo>
                <a:cubicBezTo>
                  <a:pt x="8435" y="4847"/>
                  <a:pt x="8324" y="4551"/>
                  <a:pt x="8083" y="4310"/>
                </a:cubicBezTo>
                <a:lnTo>
                  <a:pt x="38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7"/>
          <p:cNvSpPr/>
          <p:nvPr/>
        </p:nvSpPr>
        <p:spPr>
          <a:xfrm>
            <a:off x="2599346" y="3290486"/>
            <a:ext cx="267179" cy="326147"/>
          </a:xfrm>
          <a:custGeom>
            <a:rect b="b" l="l" r="r" t="t"/>
            <a:pathLst>
              <a:path extrusionOk="0" h="10304" w="8435">
                <a:moveTo>
                  <a:pt x="3496" y="796"/>
                </a:moveTo>
                <a:lnTo>
                  <a:pt x="7547" y="4865"/>
                </a:lnTo>
                <a:cubicBezTo>
                  <a:pt x="7602" y="4939"/>
                  <a:pt x="7658" y="5050"/>
                  <a:pt x="7658" y="5143"/>
                </a:cubicBezTo>
                <a:cubicBezTo>
                  <a:pt x="7621" y="5272"/>
                  <a:pt x="7584" y="5383"/>
                  <a:pt x="7510" y="5439"/>
                </a:cubicBezTo>
                <a:lnTo>
                  <a:pt x="3496" y="9490"/>
                </a:lnTo>
                <a:lnTo>
                  <a:pt x="1961" y="9490"/>
                </a:lnTo>
                <a:lnTo>
                  <a:pt x="6326" y="5143"/>
                </a:lnTo>
                <a:lnTo>
                  <a:pt x="1961" y="796"/>
                </a:lnTo>
                <a:close/>
                <a:moveTo>
                  <a:pt x="0" y="1"/>
                </a:moveTo>
                <a:lnTo>
                  <a:pt x="5179" y="5161"/>
                </a:lnTo>
                <a:lnTo>
                  <a:pt x="0" y="10304"/>
                </a:lnTo>
                <a:lnTo>
                  <a:pt x="3811" y="10304"/>
                </a:lnTo>
                <a:lnTo>
                  <a:pt x="8083" y="6012"/>
                </a:lnTo>
                <a:cubicBezTo>
                  <a:pt x="8324" y="5790"/>
                  <a:pt x="8435" y="5494"/>
                  <a:pt x="8435" y="5161"/>
                </a:cubicBezTo>
                <a:cubicBezTo>
                  <a:pt x="8435" y="4847"/>
                  <a:pt x="8324" y="4551"/>
                  <a:pt x="8083" y="4310"/>
                </a:cubicBezTo>
                <a:lnTo>
                  <a:pt x="38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9" name="Google Shape;349;p7"/>
          <p:cNvPicPr preferRelativeResize="0"/>
          <p:nvPr/>
        </p:nvPicPr>
        <p:blipFill rotWithShape="1">
          <a:blip r:embed="rId6">
            <a:alphaModFix/>
          </a:blip>
          <a:srcRect b="0" l="0" r="0" t="0"/>
          <a:stretch/>
        </p:blipFill>
        <p:spPr>
          <a:xfrm>
            <a:off x="4649787" y="1027237"/>
            <a:ext cx="4428508" cy="1178025"/>
          </a:xfrm>
          <a:prstGeom prst="rect">
            <a:avLst/>
          </a:prstGeom>
          <a:noFill/>
          <a:ln>
            <a:noFill/>
          </a:ln>
        </p:spPr>
      </p:pic>
      <p:sp>
        <p:nvSpPr>
          <p:cNvPr id="350" name="Google Shape;350;p7"/>
          <p:cNvSpPr txBox="1"/>
          <p:nvPr>
            <p:ph idx="1" type="subTitle"/>
          </p:nvPr>
        </p:nvSpPr>
        <p:spPr>
          <a:xfrm>
            <a:off x="502900" y="1395875"/>
            <a:ext cx="3417300" cy="97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200"/>
              <a:t>Data check:</a:t>
            </a:r>
            <a:endParaRPr sz="1200"/>
          </a:p>
          <a:p>
            <a:pPr indent="-304800" lvl="0" marL="457200" rtl="0" algn="l">
              <a:lnSpc>
                <a:spcPct val="115000"/>
              </a:lnSpc>
              <a:spcBef>
                <a:spcPts val="0"/>
              </a:spcBef>
              <a:spcAft>
                <a:spcPts val="0"/>
              </a:spcAft>
              <a:buSzPts val="1200"/>
              <a:buChar char="●"/>
            </a:pPr>
            <a:r>
              <a:rPr lang="en" sz="1200"/>
              <a:t>Overview columns, rows</a:t>
            </a:r>
            <a:endParaRPr sz="1200"/>
          </a:p>
          <a:p>
            <a:pPr indent="-304800" lvl="0" marL="457200" rtl="0" algn="l">
              <a:lnSpc>
                <a:spcPct val="115000"/>
              </a:lnSpc>
              <a:spcBef>
                <a:spcPts val="0"/>
              </a:spcBef>
              <a:spcAft>
                <a:spcPts val="0"/>
              </a:spcAft>
              <a:buSzPts val="1200"/>
              <a:buChar char="●"/>
            </a:pPr>
            <a:r>
              <a:rPr lang="en" sz="1200"/>
              <a:t>Null &amp; duplicated values</a:t>
            </a:r>
            <a:endParaRPr sz="1200"/>
          </a:p>
          <a:p>
            <a:pPr indent="-304800" lvl="0" marL="457200" rtl="0" algn="l">
              <a:lnSpc>
                <a:spcPct val="115000"/>
              </a:lnSpc>
              <a:spcBef>
                <a:spcPts val="0"/>
              </a:spcBef>
              <a:spcAft>
                <a:spcPts val="0"/>
              </a:spcAft>
              <a:buSzPts val="1200"/>
              <a:buChar char="●"/>
            </a:pPr>
            <a:r>
              <a:rPr lang="en" sz="1200"/>
              <a:t>Data type</a:t>
            </a:r>
            <a:endParaRPr sz="1200"/>
          </a:p>
          <a:p>
            <a:pPr indent="0" lvl="0" marL="0" rtl="0" algn="l">
              <a:lnSpc>
                <a:spcPct val="100000"/>
              </a:lnSpc>
              <a:spcBef>
                <a:spcPts val="0"/>
              </a:spcBef>
              <a:spcAft>
                <a:spcPts val="0"/>
              </a:spcAft>
              <a:buSzPts val="1300"/>
              <a:buNone/>
            </a:pPr>
            <a:r>
              <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grpSp>
        <p:nvGrpSpPr>
          <p:cNvPr id="355" name="Google Shape;355;p8"/>
          <p:cNvGrpSpPr/>
          <p:nvPr/>
        </p:nvGrpSpPr>
        <p:grpSpPr>
          <a:xfrm>
            <a:off x="203115" y="40635"/>
            <a:ext cx="5680594" cy="655989"/>
            <a:chOff x="883425" y="1138975"/>
            <a:chExt cx="3925502" cy="1525200"/>
          </a:xfrm>
        </p:grpSpPr>
        <p:sp>
          <p:nvSpPr>
            <p:cNvPr id="356" name="Google Shape;356;p8"/>
            <p:cNvSpPr/>
            <p:nvPr/>
          </p:nvSpPr>
          <p:spPr>
            <a:xfrm>
              <a:off x="883425" y="1138975"/>
              <a:ext cx="3919500" cy="1525200"/>
            </a:xfrm>
            <a:prstGeom prst="roundRect">
              <a:avLst>
                <a:gd fmla="val 9091" name="adj"/>
              </a:avLst>
            </a:prstGeom>
            <a:solidFill>
              <a:schemeClr val="dk2"/>
            </a:solidFill>
            <a:ln cap="flat" cmpd="sng" w="19050">
              <a:solidFill>
                <a:srgbClr val="1B21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7" name="Google Shape;357;p8"/>
            <p:cNvCxnSpPr/>
            <p:nvPr/>
          </p:nvCxnSpPr>
          <p:spPr>
            <a:xfrm>
              <a:off x="883427" y="1650345"/>
              <a:ext cx="3925500" cy="0"/>
            </a:xfrm>
            <a:prstGeom prst="straightConnector1">
              <a:avLst/>
            </a:prstGeom>
            <a:noFill/>
            <a:ln cap="flat" cmpd="sng" w="19050">
              <a:solidFill>
                <a:schemeClr val="dk1"/>
              </a:solidFill>
              <a:prstDash val="solid"/>
              <a:round/>
              <a:headEnd len="sm" w="sm" type="none"/>
              <a:tailEnd len="sm" w="sm" type="none"/>
            </a:ln>
          </p:spPr>
        </p:cxnSp>
      </p:grpSp>
      <p:grpSp>
        <p:nvGrpSpPr>
          <p:cNvPr id="358" name="Google Shape;358;p8"/>
          <p:cNvGrpSpPr/>
          <p:nvPr/>
        </p:nvGrpSpPr>
        <p:grpSpPr>
          <a:xfrm flipH="1">
            <a:off x="236125" y="308225"/>
            <a:ext cx="327600" cy="327600"/>
            <a:chOff x="796675" y="2752525"/>
            <a:chExt cx="327600" cy="327600"/>
          </a:xfrm>
        </p:grpSpPr>
        <p:sp>
          <p:nvSpPr>
            <p:cNvPr id="359" name="Google Shape;359;p8"/>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8"/>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1" name="Google Shape;361;p8"/>
          <p:cNvGrpSpPr/>
          <p:nvPr/>
        </p:nvGrpSpPr>
        <p:grpSpPr>
          <a:xfrm>
            <a:off x="5407049" y="308223"/>
            <a:ext cx="327600" cy="327600"/>
            <a:chOff x="4561299" y="535473"/>
            <a:chExt cx="327600" cy="327600"/>
          </a:xfrm>
        </p:grpSpPr>
        <p:sp>
          <p:nvSpPr>
            <p:cNvPr id="362" name="Google Shape;362;p8"/>
            <p:cNvSpPr/>
            <p:nvPr/>
          </p:nvSpPr>
          <p:spPr>
            <a:xfrm>
              <a:off x="4561299" y="535473"/>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8"/>
            <p:cNvSpPr/>
            <p:nvPr/>
          </p:nvSpPr>
          <p:spPr>
            <a:xfrm>
              <a:off x="4633661" y="607835"/>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pic>
        <p:nvPicPr>
          <p:cNvPr id="364" name="Google Shape;364;p8"/>
          <p:cNvPicPr preferRelativeResize="0"/>
          <p:nvPr/>
        </p:nvPicPr>
        <p:blipFill rotWithShape="1">
          <a:blip r:embed="rId3">
            <a:alphaModFix/>
          </a:blip>
          <a:srcRect b="0" l="0" r="0" t="0"/>
          <a:stretch/>
        </p:blipFill>
        <p:spPr>
          <a:xfrm>
            <a:off x="2129650" y="1484350"/>
            <a:ext cx="1672300" cy="2998800"/>
          </a:xfrm>
          <a:prstGeom prst="rect">
            <a:avLst/>
          </a:prstGeom>
          <a:noFill/>
          <a:ln>
            <a:noFill/>
          </a:ln>
        </p:spPr>
      </p:pic>
      <p:pic>
        <p:nvPicPr>
          <p:cNvPr id="365" name="Google Shape;365;p8"/>
          <p:cNvPicPr preferRelativeResize="0"/>
          <p:nvPr/>
        </p:nvPicPr>
        <p:blipFill rotWithShape="1">
          <a:blip r:embed="rId4">
            <a:alphaModFix/>
          </a:blip>
          <a:srcRect b="0" l="0" r="0" t="0"/>
          <a:stretch/>
        </p:blipFill>
        <p:spPr>
          <a:xfrm>
            <a:off x="4613350" y="1514500"/>
            <a:ext cx="1445301" cy="2998800"/>
          </a:xfrm>
          <a:prstGeom prst="rect">
            <a:avLst/>
          </a:prstGeom>
          <a:noFill/>
          <a:ln>
            <a:noFill/>
          </a:ln>
        </p:spPr>
      </p:pic>
      <p:sp>
        <p:nvSpPr>
          <p:cNvPr id="366" name="Google Shape;366;p8"/>
          <p:cNvSpPr/>
          <p:nvPr/>
        </p:nvSpPr>
        <p:spPr>
          <a:xfrm>
            <a:off x="3901496" y="3031286"/>
            <a:ext cx="267179" cy="326147"/>
          </a:xfrm>
          <a:custGeom>
            <a:rect b="b" l="l" r="r" t="t"/>
            <a:pathLst>
              <a:path extrusionOk="0" h="10304" w="8435">
                <a:moveTo>
                  <a:pt x="3496" y="796"/>
                </a:moveTo>
                <a:lnTo>
                  <a:pt x="7547" y="4865"/>
                </a:lnTo>
                <a:cubicBezTo>
                  <a:pt x="7602" y="4939"/>
                  <a:pt x="7658" y="5050"/>
                  <a:pt x="7658" y="5143"/>
                </a:cubicBezTo>
                <a:cubicBezTo>
                  <a:pt x="7621" y="5272"/>
                  <a:pt x="7584" y="5383"/>
                  <a:pt x="7510" y="5439"/>
                </a:cubicBezTo>
                <a:lnTo>
                  <a:pt x="3496" y="9490"/>
                </a:lnTo>
                <a:lnTo>
                  <a:pt x="1961" y="9490"/>
                </a:lnTo>
                <a:lnTo>
                  <a:pt x="6326" y="5143"/>
                </a:lnTo>
                <a:lnTo>
                  <a:pt x="1961" y="796"/>
                </a:lnTo>
                <a:close/>
                <a:moveTo>
                  <a:pt x="0" y="1"/>
                </a:moveTo>
                <a:lnTo>
                  <a:pt x="5179" y="5161"/>
                </a:lnTo>
                <a:lnTo>
                  <a:pt x="0" y="10304"/>
                </a:lnTo>
                <a:lnTo>
                  <a:pt x="3811" y="10304"/>
                </a:lnTo>
                <a:lnTo>
                  <a:pt x="8083" y="6012"/>
                </a:lnTo>
                <a:cubicBezTo>
                  <a:pt x="8324" y="5790"/>
                  <a:pt x="8435" y="5494"/>
                  <a:pt x="8435" y="5161"/>
                </a:cubicBezTo>
                <a:cubicBezTo>
                  <a:pt x="8435" y="4847"/>
                  <a:pt x="8324" y="4551"/>
                  <a:pt x="8083" y="4310"/>
                </a:cubicBezTo>
                <a:lnTo>
                  <a:pt x="38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8"/>
          <p:cNvSpPr/>
          <p:nvPr/>
        </p:nvSpPr>
        <p:spPr>
          <a:xfrm>
            <a:off x="4168671" y="3031286"/>
            <a:ext cx="267179" cy="326147"/>
          </a:xfrm>
          <a:custGeom>
            <a:rect b="b" l="l" r="r" t="t"/>
            <a:pathLst>
              <a:path extrusionOk="0" h="10304" w="8435">
                <a:moveTo>
                  <a:pt x="3496" y="796"/>
                </a:moveTo>
                <a:lnTo>
                  <a:pt x="7547" y="4865"/>
                </a:lnTo>
                <a:cubicBezTo>
                  <a:pt x="7602" y="4939"/>
                  <a:pt x="7658" y="5050"/>
                  <a:pt x="7658" y="5143"/>
                </a:cubicBezTo>
                <a:cubicBezTo>
                  <a:pt x="7621" y="5272"/>
                  <a:pt x="7584" y="5383"/>
                  <a:pt x="7510" y="5439"/>
                </a:cubicBezTo>
                <a:lnTo>
                  <a:pt x="3496" y="9490"/>
                </a:lnTo>
                <a:lnTo>
                  <a:pt x="1961" y="9490"/>
                </a:lnTo>
                <a:lnTo>
                  <a:pt x="6326" y="5143"/>
                </a:lnTo>
                <a:lnTo>
                  <a:pt x="1961" y="796"/>
                </a:lnTo>
                <a:close/>
                <a:moveTo>
                  <a:pt x="0" y="1"/>
                </a:moveTo>
                <a:lnTo>
                  <a:pt x="5179" y="5161"/>
                </a:lnTo>
                <a:lnTo>
                  <a:pt x="0" y="10304"/>
                </a:lnTo>
                <a:lnTo>
                  <a:pt x="3811" y="10304"/>
                </a:lnTo>
                <a:lnTo>
                  <a:pt x="8083" y="6012"/>
                </a:lnTo>
                <a:cubicBezTo>
                  <a:pt x="8324" y="5790"/>
                  <a:pt x="8435" y="5494"/>
                  <a:pt x="8435" y="5161"/>
                </a:cubicBezTo>
                <a:cubicBezTo>
                  <a:pt x="8435" y="4847"/>
                  <a:pt x="8324" y="4551"/>
                  <a:pt x="8083" y="4310"/>
                </a:cubicBezTo>
                <a:lnTo>
                  <a:pt x="38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8"/>
          <p:cNvSpPr txBox="1"/>
          <p:nvPr>
            <p:ph idx="1" type="subTitle"/>
          </p:nvPr>
        </p:nvSpPr>
        <p:spPr>
          <a:xfrm>
            <a:off x="346175" y="841250"/>
            <a:ext cx="5413500" cy="707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300"/>
              <a:buNone/>
            </a:pPr>
            <a:r>
              <a:rPr lang="en" sz="1200"/>
              <a:t>Tiến hành dịch thuật những review tiếng Brazil sang tiếng Anh</a:t>
            </a:r>
            <a:endParaRPr sz="1200"/>
          </a:p>
          <a:p>
            <a:pPr indent="0" lvl="0" marL="0" rtl="0" algn="l">
              <a:lnSpc>
                <a:spcPct val="100000"/>
              </a:lnSpc>
              <a:spcBef>
                <a:spcPts val="0"/>
              </a:spcBef>
              <a:spcAft>
                <a:spcPts val="0"/>
              </a:spcAft>
              <a:buSzPts val="1300"/>
              <a:buNone/>
            </a:pPr>
            <a:r>
              <a:t/>
            </a:r>
            <a:endParaRPr sz="1200"/>
          </a:p>
        </p:txBody>
      </p:sp>
      <p:sp>
        <p:nvSpPr>
          <p:cNvPr id="369" name="Google Shape;369;p8"/>
          <p:cNvSpPr txBox="1"/>
          <p:nvPr>
            <p:ph type="title"/>
          </p:nvPr>
        </p:nvSpPr>
        <p:spPr>
          <a:xfrm>
            <a:off x="604075" y="91551"/>
            <a:ext cx="3919500" cy="65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300"/>
              <a:buNone/>
            </a:pPr>
            <a:r>
              <a:rPr lang="en"/>
              <a:t>EDA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9"/>
          <p:cNvSpPr txBox="1"/>
          <p:nvPr>
            <p:ph type="title"/>
          </p:nvPr>
        </p:nvSpPr>
        <p:spPr>
          <a:xfrm>
            <a:off x="2578650" y="1629700"/>
            <a:ext cx="3986700" cy="113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 sz="8000"/>
              <a:t>03</a:t>
            </a:r>
            <a:endParaRPr sz="8000"/>
          </a:p>
        </p:txBody>
      </p:sp>
      <p:sp>
        <p:nvSpPr>
          <p:cNvPr id="375" name="Google Shape;375;p9"/>
          <p:cNvSpPr txBox="1"/>
          <p:nvPr>
            <p:ph idx="2" type="title"/>
          </p:nvPr>
        </p:nvSpPr>
        <p:spPr>
          <a:xfrm>
            <a:off x="1423725" y="3012100"/>
            <a:ext cx="6707700" cy="714300"/>
          </a:xfrm>
          <a:prstGeom prst="rect">
            <a:avLst/>
          </a:prstGeom>
          <a:noFill/>
          <a:ln>
            <a:noFill/>
          </a:ln>
        </p:spPr>
        <p:txBody>
          <a:bodyPr anchorCtr="0" anchor="b" bIns="91425" lIns="91425" spcFirstLastPara="1" rIns="91425" wrap="square" tIns="91425">
            <a:noAutofit/>
          </a:bodyPr>
          <a:lstStyle/>
          <a:p>
            <a:pPr indent="0" lvl="0" marL="0" rtl="0" algn="ctr">
              <a:lnSpc>
                <a:spcPct val="70000"/>
              </a:lnSpc>
              <a:spcBef>
                <a:spcPts val="0"/>
              </a:spcBef>
              <a:spcAft>
                <a:spcPts val="0"/>
              </a:spcAft>
              <a:buSzPts val="2800"/>
              <a:buNone/>
            </a:pPr>
            <a:r>
              <a:rPr lang="en"/>
              <a:t>Business Overview	</a:t>
            </a:r>
            <a:endParaRPr/>
          </a:p>
        </p:txBody>
      </p:sp>
      <p:grpSp>
        <p:nvGrpSpPr>
          <p:cNvPr id="376" name="Google Shape;376;p9"/>
          <p:cNvGrpSpPr/>
          <p:nvPr/>
        </p:nvGrpSpPr>
        <p:grpSpPr>
          <a:xfrm>
            <a:off x="8422125" y="298550"/>
            <a:ext cx="327600" cy="327600"/>
            <a:chOff x="9379775" y="1529850"/>
            <a:chExt cx="327600" cy="327600"/>
          </a:xfrm>
        </p:grpSpPr>
        <p:sp>
          <p:nvSpPr>
            <p:cNvPr id="377" name="Google Shape;377;p9"/>
            <p:cNvSpPr/>
            <p:nvPr/>
          </p:nvSpPr>
          <p:spPr>
            <a:xfrm>
              <a:off x="9379775" y="1529850"/>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9"/>
            <p:cNvSpPr/>
            <p:nvPr/>
          </p:nvSpPr>
          <p:spPr>
            <a:xfrm>
              <a:off x="9452138" y="1602213"/>
              <a:ext cx="182870" cy="182867"/>
            </a:xfrm>
            <a:custGeom>
              <a:rect b="b" l="l" r="r" t="t"/>
              <a:pathLst>
                <a:path extrusionOk="0" h="10285" w="10304">
                  <a:moveTo>
                    <a:pt x="574" y="0"/>
                  </a:moveTo>
                  <a:lnTo>
                    <a:pt x="0" y="555"/>
                  </a:lnTo>
                  <a:lnTo>
                    <a:pt x="4569" y="5124"/>
                  </a:lnTo>
                  <a:lnTo>
                    <a:pt x="0" y="9730"/>
                  </a:lnTo>
                  <a:lnTo>
                    <a:pt x="574" y="10285"/>
                  </a:lnTo>
                  <a:lnTo>
                    <a:pt x="5161" y="5697"/>
                  </a:lnTo>
                  <a:lnTo>
                    <a:pt x="9730" y="10285"/>
                  </a:lnTo>
                  <a:lnTo>
                    <a:pt x="10303" y="9730"/>
                  </a:lnTo>
                  <a:lnTo>
                    <a:pt x="5735" y="5124"/>
                  </a:lnTo>
                  <a:lnTo>
                    <a:pt x="10303" y="555"/>
                  </a:lnTo>
                  <a:lnTo>
                    <a:pt x="9730" y="0"/>
                  </a:lnTo>
                  <a:lnTo>
                    <a:pt x="5161" y="4569"/>
                  </a:lnTo>
                  <a:lnTo>
                    <a:pt x="57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grpSp>
      <p:sp>
        <p:nvSpPr>
          <p:cNvPr id="379" name="Google Shape;379;p9"/>
          <p:cNvSpPr/>
          <p:nvPr/>
        </p:nvSpPr>
        <p:spPr>
          <a:xfrm>
            <a:off x="7194463" y="1266738"/>
            <a:ext cx="257600" cy="133225"/>
          </a:xfrm>
          <a:custGeom>
            <a:rect b="b" l="l" r="r" t="t"/>
            <a:pathLst>
              <a:path extrusionOk="0" h="5329" w="10304">
                <a:moveTo>
                  <a:pt x="5549" y="815"/>
                </a:moveTo>
                <a:lnTo>
                  <a:pt x="4958" y="1388"/>
                </a:lnTo>
                <a:cubicBezTo>
                  <a:pt x="4847" y="1185"/>
                  <a:pt x="4717" y="981"/>
                  <a:pt x="4551" y="815"/>
                </a:cubicBezTo>
                <a:close/>
                <a:moveTo>
                  <a:pt x="7806" y="815"/>
                </a:moveTo>
                <a:lnTo>
                  <a:pt x="5180" y="3441"/>
                </a:lnTo>
                <a:cubicBezTo>
                  <a:pt x="5235" y="3182"/>
                  <a:pt x="5291" y="2942"/>
                  <a:pt x="5291" y="2665"/>
                </a:cubicBezTo>
                <a:cubicBezTo>
                  <a:pt x="5309" y="2517"/>
                  <a:pt x="5291" y="2369"/>
                  <a:pt x="5272" y="2221"/>
                </a:cubicBezTo>
                <a:lnTo>
                  <a:pt x="6678" y="815"/>
                </a:lnTo>
                <a:close/>
                <a:moveTo>
                  <a:pt x="2645" y="815"/>
                </a:moveTo>
                <a:cubicBezTo>
                  <a:pt x="3663" y="815"/>
                  <a:pt x="4495" y="1647"/>
                  <a:pt x="4495" y="2665"/>
                </a:cubicBezTo>
                <a:cubicBezTo>
                  <a:pt x="4495" y="3682"/>
                  <a:pt x="3663" y="4514"/>
                  <a:pt x="2645" y="4514"/>
                </a:cubicBezTo>
                <a:cubicBezTo>
                  <a:pt x="1628" y="4514"/>
                  <a:pt x="796" y="3682"/>
                  <a:pt x="796" y="2665"/>
                </a:cubicBezTo>
                <a:cubicBezTo>
                  <a:pt x="796" y="1647"/>
                  <a:pt x="1628" y="815"/>
                  <a:pt x="2645" y="815"/>
                </a:cubicBezTo>
                <a:close/>
                <a:moveTo>
                  <a:pt x="8657" y="1111"/>
                </a:moveTo>
                <a:cubicBezTo>
                  <a:pt x="8898" y="1277"/>
                  <a:pt x="9083" y="1462"/>
                  <a:pt x="9249" y="1703"/>
                </a:cubicBezTo>
                <a:lnTo>
                  <a:pt x="6437" y="4514"/>
                </a:lnTo>
                <a:lnTo>
                  <a:pt x="5272" y="4514"/>
                </a:lnTo>
                <a:lnTo>
                  <a:pt x="8657" y="1111"/>
                </a:lnTo>
                <a:close/>
                <a:moveTo>
                  <a:pt x="9489" y="2572"/>
                </a:moveTo>
                <a:lnTo>
                  <a:pt x="9489" y="2665"/>
                </a:lnTo>
                <a:cubicBezTo>
                  <a:pt x="9489" y="3682"/>
                  <a:pt x="8657" y="4514"/>
                  <a:pt x="7640" y="4514"/>
                </a:cubicBezTo>
                <a:lnTo>
                  <a:pt x="7547" y="4514"/>
                </a:lnTo>
                <a:lnTo>
                  <a:pt x="9489" y="2572"/>
                </a:lnTo>
                <a:close/>
                <a:moveTo>
                  <a:pt x="2645" y="1"/>
                </a:moveTo>
                <a:cubicBezTo>
                  <a:pt x="1184" y="1"/>
                  <a:pt x="0" y="1203"/>
                  <a:pt x="0" y="2665"/>
                </a:cubicBezTo>
                <a:cubicBezTo>
                  <a:pt x="0" y="4107"/>
                  <a:pt x="1184" y="5328"/>
                  <a:pt x="2645" y="5328"/>
                </a:cubicBezTo>
                <a:lnTo>
                  <a:pt x="7640" y="5328"/>
                </a:lnTo>
                <a:cubicBezTo>
                  <a:pt x="9101" y="5328"/>
                  <a:pt x="10303" y="4107"/>
                  <a:pt x="10303" y="2665"/>
                </a:cubicBezTo>
                <a:cubicBezTo>
                  <a:pt x="10303" y="1203"/>
                  <a:pt x="9101" y="1"/>
                  <a:pt x="76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0" name="Google Shape;380;p9"/>
          <p:cNvGrpSpPr/>
          <p:nvPr/>
        </p:nvGrpSpPr>
        <p:grpSpPr>
          <a:xfrm flipH="1">
            <a:off x="236125" y="308225"/>
            <a:ext cx="327600" cy="327600"/>
            <a:chOff x="796675" y="2752525"/>
            <a:chExt cx="327600" cy="327600"/>
          </a:xfrm>
        </p:grpSpPr>
        <p:sp>
          <p:nvSpPr>
            <p:cNvPr id="381" name="Google Shape;381;p9"/>
            <p:cNvSpPr/>
            <p:nvPr/>
          </p:nvSpPr>
          <p:spPr>
            <a:xfrm>
              <a:off x="796675" y="2752525"/>
              <a:ext cx="327600" cy="327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9"/>
            <p:cNvSpPr/>
            <p:nvPr/>
          </p:nvSpPr>
          <p:spPr>
            <a:xfrm>
              <a:off x="853800" y="2824879"/>
              <a:ext cx="213351" cy="182891"/>
            </a:xfrm>
            <a:custGeom>
              <a:rect b="b" l="l" r="r" t="t"/>
              <a:pathLst>
                <a:path extrusionOk="0" h="8861" w="10323">
                  <a:moveTo>
                    <a:pt x="4440" y="1"/>
                  </a:moveTo>
                  <a:lnTo>
                    <a:pt x="1" y="4421"/>
                  </a:lnTo>
                  <a:lnTo>
                    <a:pt x="4440" y="8861"/>
                  </a:lnTo>
                  <a:lnTo>
                    <a:pt x="4995" y="8287"/>
                  </a:lnTo>
                  <a:lnTo>
                    <a:pt x="1555" y="4828"/>
                  </a:lnTo>
                  <a:lnTo>
                    <a:pt x="10323" y="4828"/>
                  </a:lnTo>
                  <a:lnTo>
                    <a:pt x="10323" y="4033"/>
                  </a:lnTo>
                  <a:lnTo>
                    <a:pt x="1555" y="4033"/>
                  </a:lnTo>
                  <a:lnTo>
                    <a:pt x="4995" y="556"/>
                  </a:lnTo>
                  <a:lnTo>
                    <a:pt x="444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Data Analyst CV by Slidesgo">
  <a:themeElements>
    <a:clrScheme name="Simple Light">
      <a:dk1>
        <a:srgbClr val="000000"/>
      </a:dk1>
      <a:lt1>
        <a:srgbClr val="EEEEE9"/>
      </a:lt1>
      <a:dk2>
        <a:srgbClr val="ADAF7E"/>
      </a:dk2>
      <a:lt2>
        <a:srgbClr val="D4D7AD"/>
      </a:lt2>
      <a:accent1>
        <a:srgbClr val="88ADC8"/>
      </a:accent1>
      <a:accent2>
        <a:srgbClr val="9CBAB7"/>
      </a:accent2>
      <a:accent3>
        <a:srgbClr val="80A9A4"/>
      </a:accent3>
      <a:accent4>
        <a:srgbClr val="E0ABA0"/>
      </a:accent4>
      <a:accent5>
        <a:srgbClr val="C77763"/>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